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59" r:id="rId4"/>
    <p:sldId id="262" r:id="rId5"/>
    <p:sldId id="263" r:id="rId6"/>
    <p:sldId id="306" r:id="rId7"/>
    <p:sldId id="307" r:id="rId8"/>
    <p:sldId id="308" r:id="rId9"/>
    <p:sldId id="309" r:id="rId10"/>
    <p:sldId id="271" r:id="rId11"/>
    <p:sldId id="276" r:id="rId12"/>
    <p:sldId id="277" r:id="rId13"/>
    <p:sldId id="278" r:id="rId14"/>
    <p:sldId id="283" r:id="rId15"/>
    <p:sldId id="285" r:id="rId16"/>
    <p:sldId id="286" r:id="rId17"/>
    <p:sldId id="289" r:id="rId18"/>
    <p:sldId id="303" r:id="rId19"/>
    <p:sldId id="292" r:id="rId20"/>
    <p:sldId id="293" r:id="rId21"/>
    <p:sldId id="294" r:id="rId22"/>
    <p:sldId id="295" r:id="rId23"/>
    <p:sldId id="310" r:id="rId24"/>
    <p:sldId id="316" r:id="rId25"/>
    <p:sldId id="311" r:id="rId26"/>
    <p:sldId id="312" r:id="rId27"/>
    <p:sldId id="315" r:id="rId28"/>
    <p:sldId id="313" r:id="rId29"/>
    <p:sldId id="314" r:id="rId30"/>
    <p:sldId id="305" r:id="rId31"/>
    <p:sldId id="297" r:id="rId32"/>
    <p:sldId id="298" r:id="rId33"/>
    <p:sldId id="317" r:id="rId34"/>
    <p:sldId id="299" r:id="rId35"/>
    <p:sldId id="300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335"/>
    <a:srgbClr val="ABCB39"/>
    <a:srgbClr val="368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3" autoAdjust="0"/>
    <p:restoredTop sz="94694"/>
  </p:normalViewPr>
  <p:slideViewPr>
    <p:cSldViewPr snapToGrid="0">
      <p:cViewPr varScale="1">
        <p:scale>
          <a:sx n="42" d="100"/>
          <a:sy n="42" d="100"/>
        </p:scale>
        <p:origin x="25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52056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8" name="Shape 5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Objectives: Awareness / Image / Conversion / Retention (employee, clients)</a:t>
            </a:r>
          </a:p>
        </p:txBody>
      </p:sp>
    </p:spTree>
    <p:extLst>
      <p:ext uri="{BB962C8B-B14F-4D97-AF65-F5344CB8AC3E}">
        <p14:creationId xmlns:p14="http://schemas.microsoft.com/office/powerpoint/2010/main" val="225868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Think how small business where doing business before: Bouche à oreille was their marketing weapon. Tell also about the milk man story and food delivery…</a:t>
            </a:r>
          </a:p>
        </p:txBody>
      </p:sp>
    </p:spTree>
    <p:extLst>
      <p:ext uri="{BB962C8B-B14F-4D97-AF65-F5344CB8AC3E}">
        <p14:creationId xmlns:p14="http://schemas.microsoft.com/office/powerpoint/2010/main" val="1951278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Influencer marketing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808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5" name="Shape 4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Objectives: Awareness / Image / Conversion / Retention (employee, clients)</a:t>
            </a:r>
          </a:p>
        </p:txBody>
      </p:sp>
    </p:spTree>
    <p:extLst>
      <p:ext uri="{BB962C8B-B14F-4D97-AF65-F5344CB8AC3E}">
        <p14:creationId xmlns:p14="http://schemas.microsoft.com/office/powerpoint/2010/main" val="1351712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/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  <a:defRPr sz="4400"/>
            </a:lvl1pPr>
            <a:lvl2pPr marL="0" indent="228600" algn="ctr" defTabSz="821531">
              <a:spcBef>
                <a:spcPts val="0"/>
              </a:spcBef>
              <a:buSzTx/>
              <a:buNone/>
              <a:defRPr sz="4400"/>
            </a:lvl2pPr>
            <a:lvl3pPr marL="0" indent="457200" algn="ctr" defTabSz="821531">
              <a:spcBef>
                <a:spcPts val="0"/>
              </a:spcBef>
              <a:buSzTx/>
              <a:buNone/>
              <a:defRPr sz="4400"/>
            </a:lvl3pPr>
            <a:lvl4pPr marL="0" indent="685800" algn="ctr" defTabSz="821531">
              <a:spcBef>
                <a:spcPts val="0"/>
              </a:spcBef>
              <a:buSzTx/>
              <a:buNone/>
              <a:defRPr sz="4400"/>
            </a:lvl4pPr>
            <a:lvl5pPr marL="0" indent="914400" algn="ctr" defTabSz="821531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7361" indent="-617361" defTabSz="821531">
              <a:defRPr sz="5000"/>
            </a:lvl1pPr>
            <a:lvl2pPr marL="1061861" indent="-617361" defTabSz="821531">
              <a:defRPr sz="5000"/>
            </a:lvl2pPr>
            <a:lvl3pPr marL="1506361" indent="-617361" defTabSz="821531">
              <a:defRPr sz="5000"/>
            </a:lvl3pPr>
            <a:lvl4pPr marL="1950861" indent="-617361" defTabSz="821531">
              <a:defRPr sz="5000"/>
            </a:lvl4pPr>
            <a:lvl5pPr marL="2395361" indent="-617361" defTabSz="821531"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6" tIns="71436" rIns="71436" bIns="71436"/>
          <a:lstStyle>
            <a:lvl1pPr defTabSz="821530"/>
          </a:lstStyle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3"/>
          </a:xfrm>
          <a:prstGeom prst="rect">
            <a:avLst/>
          </a:prstGeom>
        </p:spPr>
        <p:txBody>
          <a:bodyPr lIns="71436" tIns="71436" rIns="71436" bIns="71436"/>
          <a:lstStyle>
            <a:lvl1pPr marL="617361" indent="-617361" defTabSz="821530">
              <a:defRPr sz="5000"/>
            </a:lvl1pPr>
            <a:lvl2pPr marL="1061860" indent="-617361" defTabSz="821530">
              <a:defRPr sz="5000"/>
            </a:lvl2pPr>
            <a:lvl3pPr marL="1506360" indent="-617360" defTabSz="821530">
              <a:defRPr sz="5000"/>
            </a:lvl3pPr>
            <a:lvl4pPr marL="1950860" indent="-617360" defTabSz="821530">
              <a:defRPr sz="5000"/>
            </a:lvl4pPr>
            <a:lvl5pPr marL="2395360" indent="-617360" defTabSz="821530"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5"/>
          </a:xfrm>
          <a:prstGeom prst="rect">
            <a:avLst/>
          </a:prstGeom>
        </p:spPr>
        <p:txBody>
          <a:bodyPr lIns="71436" tIns="71436" rIns="71436" bIns="71436"/>
          <a:lstStyle>
            <a:lvl1pPr defTabSz="821530"/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862741" y="13030201"/>
            <a:ext cx="5184578" cy="4977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11807959" y="13042335"/>
            <a:ext cx="11681747" cy="4220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45196" y="13115078"/>
            <a:ext cx="313983" cy="313983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0" y="1454202"/>
            <a:ext cx="24384000" cy="3456385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ts val="9400"/>
              </a:lnSpc>
              <a:defRPr sz="8400" spc="54">
                <a:solidFill>
                  <a:srgbClr val="007096"/>
                </a:solidFill>
                <a:latin typeface="Neutraface Display Titling"/>
                <a:ea typeface="Neutraface Display Titling"/>
                <a:cs typeface="Neutraface Display Titling"/>
                <a:sym typeface="Neutraface Display Titling"/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xfrm>
            <a:off x="0" y="4553744"/>
            <a:ext cx="24384000" cy="1341969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8000" cap="all" spc="54">
                <a:solidFill>
                  <a:srgbClr val="626262"/>
                </a:solidFill>
                <a:latin typeface="Neutraface Text Book"/>
                <a:ea typeface="Neutraface Text Book"/>
                <a:cs typeface="Neutraface Text Book"/>
                <a:sym typeface="Neutraface Text Book"/>
              </a:defRPr>
            </a:lvl1pPr>
            <a:lvl2pPr marL="1219200" indent="-762000" algn="ctr" defTabSz="1828800">
              <a:lnSpc>
                <a:spcPct val="90000"/>
              </a:lnSpc>
              <a:spcBef>
                <a:spcPts val="2000"/>
              </a:spcBef>
              <a:buSzPct val="100000"/>
              <a:defRPr sz="8000" cap="all" spc="54">
                <a:solidFill>
                  <a:srgbClr val="626262"/>
                </a:solidFill>
                <a:latin typeface="Neutraface Text Book"/>
                <a:ea typeface="Neutraface Text Book"/>
                <a:cs typeface="Neutraface Text Book"/>
                <a:sym typeface="Neutraface Text Book"/>
              </a:defRPr>
            </a:lvl2pPr>
            <a:lvl3pPr marL="1828800" indent="-914400" algn="ctr" defTabSz="1828800">
              <a:lnSpc>
                <a:spcPct val="90000"/>
              </a:lnSpc>
              <a:spcBef>
                <a:spcPts val="2000"/>
              </a:spcBef>
              <a:buSzPct val="100000"/>
              <a:defRPr sz="8000" cap="all" spc="54">
                <a:solidFill>
                  <a:srgbClr val="626262"/>
                </a:solidFill>
                <a:latin typeface="Neutraface Text Book"/>
                <a:ea typeface="Neutraface Text Book"/>
                <a:cs typeface="Neutraface Text Book"/>
                <a:sym typeface="Neutraface Text Book"/>
              </a:defRPr>
            </a:lvl3pPr>
            <a:lvl4pPr marL="2387600" indent="-1016000" algn="ctr" defTabSz="1828800">
              <a:lnSpc>
                <a:spcPct val="90000"/>
              </a:lnSpc>
              <a:spcBef>
                <a:spcPts val="2000"/>
              </a:spcBef>
              <a:buSzPct val="100000"/>
              <a:defRPr sz="8000" cap="all" spc="54">
                <a:solidFill>
                  <a:srgbClr val="626262"/>
                </a:solidFill>
                <a:latin typeface="Neutraface Text Book"/>
                <a:ea typeface="Neutraface Text Book"/>
                <a:cs typeface="Neutraface Text Book"/>
                <a:sym typeface="Neutraface Text Book"/>
              </a:defRPr>
            </a:lvl4pPr>
            <a:lvl5pPr marL="0" indent="2438338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8000" cap="all" spc="54">
                <a:solidFill>
                  <a:srgbClr val="626262"/>
                </a:solidFill>
                <a:latin typeface="Neutraface Text Book"/>
                <a:ea typeface="Neutraface Text Book"/>
                <a:cs typeface="Neutraface Text Book"/>
                <a:sym typeface="Neutraface Text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3"/>
          </p:nvPr>
        </p:nvSpPr>
        <p:spPr>
          <a:xfrm>
            <a:off x="0" y="6366864"/>
            <a:ext cx="24384000" cy="1341969"/>
          </a:xfrm>
          <a:prstGeom prst="rect">
            <a:avLst/>
          </a:prstGeom>
        </p:spPr>
        <p:txBody>
          <a:bodyPr lIns="91439" tIns="91439" rIns="91439" bIns="91439" anchor="t"/>
          <a:lstStyle/>
          <a:p>
            <a: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3200" cap="all">
                <a:solidFill>
                  <a:srgbClr val="626262"/>
                </a:solidFill>
                <a:latin typeface="Neutraface Display Titling"/>
                <a:ea typeface="Neutraface Display Titling"/>
                <a:cs typeface="Neutraface Display Titling"/>
                <a:sym typeface="Neutraface Display Titling"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266055" y="13339959"/>
            <a:ext cx="15985778" cy="3606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1200">
                <a:solidFill>
                  <a:srgbClr val="007096"/>
                </a:solidFill>
                <a:latin typeface="Neutraface Text Demi"/>
                <a:ea typeface="Neutraface Text Demi"/>
                <a:cs typeface="Neutraface Text Demi"/>
                <a:sym typeface="Neutraface Text Demi"/>
              </a:defRPr>
            </a:pPr>
            <a:r>
              <a:t>JEFF Lausanne Sàrl    /    </a:t>
            </a:r>
            <a:r>
              <a:rPr>
                <a:solidFill>
                  <a:srgbClr val="626262"/>
                </a:solidFill>
                <a:latin typeface="Neutraface Text Book"/>
                <a:ea typeface="Neutraface Text Book"/>
                <a:cs typeface="Neutraface Text Book"/>
                <a:sym typeface="Neutraface Text Book"/>
              </a:rPr>
              <a:t>Rue de la Tour 21   </a:t>
            </a:r>
            <a:r>
              <a:t>/  </a:t>
            </a:r>
            <a:r>
              <a:rPr>
                <a:solidFill>
                  <a:srgbClr val="626262"/>
                </a:solidFill>
                <a:latin typeface="Neutraface Text Book"/>
                <a:ea typeface="Neutraface Text Book"/>
                <a:cs typeface="Neutraface Text Book"/>
                <a:sym typeface="Neutraface Text Book"/>
              </a:rPr>
              <a:t> CH – 1004 Lausanne   </a:t>
            </a:r>
            <a:r>
              <a:t>/  </a:t>
            </a:r>
            <a:r>
              <a:rPr>
                <a:solidFill>
                  <a:srgbClr val="626262"/>
                </a:solidFill>
                <a:latin typeface="Neutraface Text Book"/>
                <a:ea typeface="Neutraface Text Book"/>
                <a:cs typeface="Neutraface Text Book"/>
                <a:sym typeface="Neutraface Text Book"/>
              </a:rPr>
              <a:t> +41 21 515 61 00   </a:t>
            </a:r>
            <a:r>
              <a:t>/</a:t>
            </a:r>
            <a:r>
              <a:rPr>
                <a:solidFill>
                  <a:srgbClr val="626262"/>
                </a:solidFill>
                <a:latin typeface="Neutraface Text Book"/>
                <a:ea typeface="Neutraface Text Book"/>
                <a:cs typeface="Neutraface Text Book"/>
                <a:sym typeface="Neutraface Text Book"/>
              </a:rPr>
              <a:t>   www.askjeff.com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1733550" y="361950"/>
            <a:ext cx="20897850" cy="1600200"/>
          </a:xfrm>
          <a:prstGeom prst="rect">
            <a:avLst/>
          </a:prstGeom>
        </p:spPr>
        <p:txBody>
          <a:bodyPr lIns="76200" tIns="76200" rIns="76200" bIns="76200"/>
          <a:lstStyle>
            <a:lvl1pPr algn="l" defTabSz="546100">
              <a:defRPr sz="7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1733550" y="2590800"/>
            <a:ext cx="20897850" cy="9867900"/>
          </a:xfrm>
          <a:prstGeom prst="rect">
            <a:avLst/>
          </a:prstGeom>
        </p:spPr>
        <p:txBody>
          <a:bodyPr lIns="0" tIns="0" rIns="0" bIns="0" anchor="t"/>
          <a:lstStyle>
            <a:lvl1pPr marL="666750" indent="-666750" defTabSz="546100">
              <a:lnSpc>
                <a:spcPct val="120000"/>
              </a:lnSpc>
              <a:spcBef>
                <a:spcPts val="600"/>
              </a:spcBef>
              <a:buSzPct val="125000"/>
              <a:defRPr sz="5400">
                <a:latin typeface="Garamond"/>
                <a:ea typeface="Garamond"/>
                <a:cs typeface="Garamond"/>
                <a:sym typeface="Garamond"/>
              </a:defRPr>
            </a:lvl1pPr>
            <a:lvl2pPr marL="1150470" indent="-705970" defTabSz="546100">
              <a:lnSpc>
                <a:spcPct val="120000"/>
              </a:lnSpc>
              <a:spcBef>
                <a:spcPts val="600"/>
              </a:spcBef>
              <a:buSzPct val="150000"/>
              <a:buChar char="-"/>
              <a:defRPr sz="5400">
                <a:latin typeface="Garamond"/>
                <a:ea typeface="Garamond"/>
                <a:cs typeface="Garamond"/>
                <a:sym typeface="Garamond"/>
              </a:defRPr>
            </a:lvl2pPr>
            <a:lvl3pPr marL="1639093" indent="-750093" defTabSz="546100">
              <a:lnSpc>
                <a:spcPct val="120000"/>
              </a:lnSpc>
              <a:spcBef>
                <a:spcPts val="600"/>
              </a:spcBef>
              <a:buSzPct val="100000"/>
              <a:buChar char="‣"/>
              <a:defRPr sz="5400">
                <a:latin typeface="Garamond"/>
                <a:ea typeface="Garamond"/>
                <a:cs typeface="Garamond"/>
                <a:sym typeface="Garamond"/>
              </a:defRPr>
            </a:lvl3pPr>
            <a:lvl4pPr marL="2133599" indent="-800099" defTabSz="546100">
              <a:lnSpc>
                <a:spcPct val="120000"/>
              </a:lnSpc>
              <a:spcBef>
                <a:spcPts val="600"/>
              </a:spcBef>
              <a:buSzPct val="100000"/>
              <a:buChar char="✓"/>
              <a:defRPr sz="5400">
                <a:latin typeface="Garamond"/>
                <a:ea typeface="Garamond"/>
                <a:cs typeface="Garamond"/>
                <a:sym typeface="Garamond"/>
              </a:defRPr>
            </a:lvl4pPr>
            <a:lvl5pPr marL="2635250" indent="-857250" defTabSz="546100">
              <a:lnSpc>
                <a:spcPct val="120000"/>
              </a:lnSpc>
              <a:spcBef>
                <a:spcPts val="600"/>
              </a:spcBef>
              <a:buSzPct val="125000"/>
              <a:defRPr sz="54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bg>
      <p:bgPr>
        <a:solidFill>
          <a:srgbClr val="75C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FFFFFF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t>Title Text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algn="ctr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algn="ctr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algn="ctr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algn="ctr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 lIns="0" tIns="0" rIns="0" bIns="0"/>
          <a:lstStyle/>
          <a:p>
            <a:r>
              <a:t>Title Text</a:t>
            </a:r>
          </a:p>
        </p:txBody>
      </p:sp>
      <p:pic>
        <p:nvPicPr>
          <p:cNvPr id="195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45440" y="328837"/>
            <a:ext cx="1795661" cy="62282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lIns="71436" tIns="71436" rIns="71436" bIns="71436" anchor="b"/>
          <a:lstStyle>
            <a:lvl1pPr defTabSz="821530"/>
          </a:lstStyle>
          <a:p>
            <a:r>
              <a:t>Title Text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7" cy="1589486"/>
          </a:xfrm>
          <a:prstGeom prst="rect">
            <a:avLst/>
          </a:prstGeom>
        </p:spPr>
        <p:txBody>
          <a:bodyPr lIns="71436" tIns="71436" rIns="71436" bIns="71436" anchor="t"/>
          <a:lstStyle>
            <a:lvl1pPr marL="0" indent="0" algn="ctr" defTabSz="821530">
              <a:spcBef>
                <a:spcPts val="0"/>
              </a:spcBef>
              <a:buSzTx/>
              <a:buNone/>
              <a:defRPr sz="4400"/>
            </a:lvl1pPr>
            <a:lvl2pPr marL="0" indent="0" algn="ctr" defTabSz="821530">
              <a:spcBef>
                <a:spcPts val="0"/>
              </a:spcBef>
              <a:buSzTx/>
              <a:buNone/>
              <a:defRPr sz="4400"/>
            </a:lvl2pPr>
            <a:lvl3pPr marL="0" indent="0" algn="ctr" defTabSz="821530">
              <a:spcBef>
                <a:spcPts val="0"/>
              </a:spcBef>
              <a:buSzTx/>
              <a:buNone/>
              <a:defRPr sz="4400"/>
            </a:lvl3pPr>
            <a:lvl4pPr marL="0" indent="0" algn="ctr" defTabSz="821530">
              <a:spcBef>
                <a:spcPts val="0"/>
              </a:spcBef>
              <a:buSzTx/>
              <a:buNone/>
              <a:defRPr sz="4400"/>
            </a:lvl4pPr>
            <a:lvl5pPr marL="0" indent="0" algn="ctr" defTabSz="821530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5"/>
          </a:xfrm>
          <a:prstGeom prst="rect">
            <a:avLst/>
          </a:prstGeom>
        </p:spPr>
        <p:txBody>
          <a:bodyPr lIns="71436" tIns="71436" rIns="71436" bIns="71436"/>
          <a:lstStyle>
            <a:lvl1pPr defTabSz="821530"/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.png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103002" y="0"/>
            <a:ext cx="24487002" cy="13714450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Socialseeder_tree_fullcolor.pdf"/>
          <p:cNvPicPr>
            <a:picLocks noChangeAspect="1"/>
          </p:cNvPicPr>
          <p:nvPr/>
        </p:nvPicPr>
        <p:blipFill>
          <a:blip r:embed="rId2">
            <a:alphaModFix amt="10131"/>
            <a:extLst/>
          </a:blip>
          <a:srcRect/>
          <a:stretch>
            <a:fillRect/>
          </a:stretch>
        </p:blipFill>
        <p:spPr>
          <a:xfrm>
            <a:off x="12687300" y="-598488"/>
            <a:ext cx="11205388" cy="1587872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 flipV="1">
            <a:off x="4661585" y="1094051"/>
            <a:ext cx="1" cy="351400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5045042" y="1597057"/>
            <a:ext cx="16900558" cy="2507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6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sz="9600" dirty="0"/>
              <a:t>HOW TO START AN AMBASSADOR PROGRAM</a:t>
            </a:r>
            <a:endParaRPr sz="9600" dirty="0"/>
          </a:p>
        </p:txBody>
      </p:sp>
      <p:pic>
        <p:nvPicPr>
          <p:cNvPr id="218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70208" y="11065211"/>
            <a:ext cx="5478532" cy="1942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579" y="1046796"/>
            <a:ext cx="3938005" cy="5949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42" y="7555535"/>
            <a:ext cx="2912466" cy="2912466"/>
          </a:xfrm>
          <a:prstGeom prst="rect">
            <a:avLst/>
          </a:prstGeom>
        </p:spPr>
      </p:pic>
      <p:sp>
        <p:nvSpPr>
          <p:cNvPr id="10" name="Shape 217"/>
          <p:cNvSpPr/>
          <p:nvPr/>
        </p:nvSpPr>
        <p:spPr>
          <a:xfrm>
            <a:off x="5045042" y="5742104"/>
            <a:ext cx="16900558" cy="1478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6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sz="5400" dirty="0">
                <a:latin typeface="Cabin" panose="020B0803050202020004" pitchFamily="34" charset="0"/>
              </a:rPr>
              <a:t>Patrick de </a:t>
            </a:r>
            <a:r>
              <a:rPr lang="en-US" sz="5400" dirty="0" err="1">
                <a:latin typeface="Cabin" panose="020B0803050202020004" pitchFamily="34" charset="0"/>
              </a:rPr>
              <a:t>Pauw</a:t>
            </a:r>
            <a:endParaRPr lang="en-US" sz="5400" dirty="0">
              <a:latin typeface="Cabin" panose="020B0803050202020004" pitchFamily="34" charset="0"/>
            </a:endParaRPr>
          </a:p>
          <a:p>
            <a:pPr algn="l" defTabSz="821531">
              <a:lnSpc>
                <a:spcPct val="80000"/>
              </a:lnSpc>
              <a:defRPr sz="6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sz="5400" dirty="0">
                <a:solidFill>
                  <a:srgbClr val="B3D335"/>
                </a:solidFill>
                <a:latin typeface="Cabin" panose="020B0803050202020004" pitchFamily="34" charset="0"/>
              </a:rPr>
              <a:t>CEO of Social Seeder</a:t>
            </a:r>
            <a:endParaRPr sz="3200" dirty="0">
              <a:solidFill>
                <a:srgbClr val="B3D335"/>
              </a:solidFill>
              <a:latin typeface="Cabin" panose="020B0803050202020004" pitchFamily="34" charset="0"/>
            </a:endParaRPr>
          </a:p>
        </p:txBody>
      </p:sp>
      <p:sp>
        <p:nvSpPr>
          <p:cNvPr id="11" name="Shape 217"/>
          <p:cNvSpPr/>
          <p:nvPr/>
        </p:nvSpPr>
        <p:spPr>
          <a:xfrm>
            <a:off x="5045042" y="4320120"/>
            <a:ext cx="16900558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6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>
              <a:solidFill>
                <a:srgbClr val="B3D335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" y="11191731"/>
            <a:ext cx="5105400" cy="1689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Dollarphotoclub_86312419-filtered.jpeg"/>
          <p:cNvPicPr>
            <a:picLocks noChangeAspect="1"/>
          </p:cNvPicPr>
          <p:nvPr/>
        </p:nvPicPr>
        <p:blipFill>
          <a:blip r:embed="rId2">
            <a:alphaModFix amt="77472"/>
            <a:extLst/>
          </a:blip>
          <a:srcRect t="14394" b="802"/>
          <a:stretch>
            <a:fillRect/>
          </a:stretch>
        </p:blipFill>
        <p:spPr>
          <a:xfrm>
            <a:off x="-1" y="-35751"/>
            <a:ext cx="24384001" cy="137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-51501" y="-1192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74079"/>
                </a:srgbClr>
              </a:gs>
              <a:gs pos="100000">
                <a:srgbClr val="269FB5">
                  <a:alpha val="5555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1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17563000" y="3168651"/>
            <a:ext cx="3630296" cy="7762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lnSpc>
                <a:spcPct val="80000"/>
              </a:lnSpc>
              <a:defRPr sz="60000">
                <a:solidFill>
                  <a:srgbClr val="218EA1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?</a:t>
            </a:r>
          </a:p>
        </p:txBody>
      </p:sp>
      <p:sp>
        <p:nvSpPr>
          <p:cNvPr id="373" name="Shape 373"/>
          <p:cNvSpPr/>
          <p:nvPr/>
        </p:nvSpPr>
        <p:spPr>
          <a:xfrm>
            <a:off x="4523040" y="4418117"/>
            <a:ext cx="5895470" cy="1338583"/>
          </a:xfrm>
          <a:prstGeom prst="rect">
            <a:avLst/>
          </a:prstGeom>
          <a:ln w="88900">
            <a:solidFill>
              <a:srgbClr val="A6C638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3200">
                <a:solidFill>
                  <a:srgbClr val="AACB3A"/>
                </a:solidFill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4597349" y="4786626"/>
            <a:ext cx="5746852" cy="601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FFFFFF"/>
                </a:solidFill>
                <a:latin typeface="CeraGR-Regular"/>
                <a:ea typeface="CeraGR-Regular"/>
                <a:cs typeface="CeraGR-Regular"/>
                <a:sym typeface="CeraGR-Regular"/>
              </a:defRPr>
            </a:pPr>
            <a:r>
              <a:t>HIGHER</a:t>
            </a:r>
            <a:r>
              <a:rPr>
                <a:latin typeface="CeraGR-Medium"/>
                <a:ea typeface="CeraGR-Medium"/>
                <a:cs typeface="CeraGR-Medium"/>
                <a:sym typeface="CeraGR-Medium"/>
              </a:rPr>
              <a:t> </a:t>
            </a:r>
            <a:r>
              <a:rPr>
                <a:latin typeface="CeraGR-Black"/>
                <a:ea typeface="CeraGR-Black"/>
                <a:cs typeface="CeraGR-Black"/>
                <a:sym typeface="CeraGR-Black"/>
              </a:rPr>
              <a:t>EFFECTIVENESS</a:t>
            </a:r>
          </a:p>
        </p:txBody>
      </p:sp>
      <p:sp>
        <p:nvSpPr>
          <p:cNvPr id="375" name="Shape 375"/>
          <p:cNvSpPr/>
          <p:nvPr/>
        </p:nvSpPr>
        <p:spPr>
          <a:xfrm>
            <a:off x="4523040" y="6163938"/>
            <a:ext cx="5895470" cy="1338582"/>
          </a:xfrm>
          <a:prstGeom prst="rect">
            <a:avLst/>
          </a:prstGeom>
          <a:ln w="88900">
            <a:solidFill>
              <a:srgbClr val="ABCB39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5401716" y="6532446"/>
            <a:ext cx="4138118" cy="601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FFFFFF"/>
                </a:solidFill>
                <a:latin typeface="CeraGR-Regular"/>
                <a:ea typeface="CeraGR-Regular"/>
                <a:cs typeface="CeraGR-Regular"/>
                <a:sym typeface="CeraGR-Regular"/>
              </a:defRPr>
            </a:pPr>
            <a:r>
              <a:t>BROADER</a:t>
            </a:r>
            <a:r>
              <a:rPr>
                <a:latin typeface="CeraGR-Medium"/>
                <a:ea typeface="CeraGR-Medium"/>
                <a:cs typeface="CeraGR-Medium"/>
                <a:sym typeface="CeraGR-Medium"/>
              </a:rPr>
              <a:t> </a:t>
            </a:r>
            <a:r>
              <a:rPr>
                <a:latin typeface="CeraGR-Black"/>
                <a:ea typeface="CeraGR-Black"/>
                <a:cs typeface="CeraGR-Black"/>
                <a:sym typeface="CeraGR-Black"/>
              </a:rPr>
              <a:t>REACH</a:t>
            </a:r>
          </a:p>
        </p:txBody>
      </p:sp>
      <p:sp>
        <p:nvSpPr>
          <p:cNvPr id="377" name="Shape 377"/>
          <p:cNvSpPr/>
          <p:nvPr/>
        </p:nvSpPr>
        <p:spPr>
          <a:xfrm>
            <a:off x="4523040" y="7909758"/>
            <a:ext cx="5895470" cy="1338583"/>
          </a:xfrm>
          <a:prstGeom prst="rect">
            <a:avLst/>
          </a:prstGeom>
          <a:ln w="88900">
            <a:solidFill>
              <a:srgbClr val="ABCB39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5561449" y="8278268"/>
            <a:ext cx="3818650" cy="601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FFFFFF"/>
                </a:solidFill>
                <a:latin typeface="CeraGR-Regular"/>
                <a:ea typeface="CeraGR-Regular"/>
                <a:cs typeface="CeraGR-Regular"/>
                <a:sym typeface="CeraGR-Regular"/>
              </a:defRPr>
            </a:pPr>
            <a:r>
              <a:t>HIGHER</a:t>
            </a:r>
            <a:r>
              <a:rPr>
                <a:latin typeface="CeraGR-Medium"/>
                <a:ea typeface="CeraGR-Medium"/>
                <a:cs typeface="CeraGR-Medium"/>
                <a:sym typeface="CeraGR-Medium"/>
              </a:rPr>
              <a:t> </a:t>
            </a:r>
            <a:r>
              <a:rPr>
                <a:latin typeface="CeraGR-Black"/>
                <a:ea typeface="CeraGR-Black"/>
                <a:cs typeface="CeraGR-Black"/>
                <a:sym typeface="CeraGR-Black"/>
              </a:rPr>
              <a:t>IMPACT</a:t>
            </a:r>
          </a:p>
        </p:txBody>
      </p:sp>
      <p:sp>
        <p:nvSpPr>
          <p:cNvPr id="379" name="Shape 379"/>
          <p:cNvSpPr/>
          <p:nvPr/>
        </p:nvSpPr>
        <p:spPr>
          <a:xfrm>
            <a:off x="4523040" y="9655578"/>
            <a:ext cx="5895470" cy="1338582"/>
          </a:xfrm>
          <a:prstGeom prst="rect">
            <a:avLst/>
          </a:prstGeom>
          <a:ln w="88900">
            <a:solidFill>
              <a:srgbClr val="ABCB39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5005723" y="10024087"/>
            <a:ext cx="4930103" cy="60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FFFFFF"/>
                </a:solidFill>
                <a:latin typeface="CeraGR-Regular"/>
                <a:ea typeface="CeraGR-Regular"/>
                <a:cs typeface="CeraGR-Regular"/>
                <a:sym typeface="CeraGR-Regular"/>
              </a:defRPr>
            </a:pPr>
            <a:r>
              <a:t>MORE</a:t>
            </a:r>
            <a:r>
              <a:rPr>
                <a:latin typeface="CeraGR-Medium"/>
                <a:ea typeface="CeraGR-Medium"/>
                <a:cs typeface="CeraGR-Medium"/>
                <a:sym typeface="CeraGR-Medium"/>
              </a:rPr>
              <a:t> </a:t>
            </a:r>
            <a:r>
              <a:rPr>
                <a:latin typeface="CeraGR-Black"/>
                <a:ea typeface="CeraGR-Black"/>
                <a:cs typeface="CeraGR-Black"/>
                <a:sym typeface="CeraGR-Black"/>
              </a:rPr>
              <a:t>ENGAGEMENT</a:t>
            </a:r>
          </a:p>
        </p:txBody>
      </p:sp>
      <p:sp>
        <p:nvSpPr>
          <p:cNvPr id="381" name="Shape 381"/>
          <p:cNvSpPr/>
          <p:nvPr/>
        </p:nvSpPr>
        <p:spPr>
          <a:xfrm>
            <a:off x="10949289" y="4782607"/>
            <a:ext cx="826109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CeraGR-Medium"/>
                <a:ea typeface="CeraGR-Medium"/>
                <a:cs typeface="CeraGR-Medium"/>
                <a:sym typeface="CeraGR-Medium"/>
              </a:defRPr>
            </a:lvl1pPr>
          </a:lstStyle>
          <a:p>
            <a:r>
              <a:t>Traditional marketing isn’t enough</a:t>
            </a:r>
          </a:p>
        </p:txBody>
      </p:sp>
      <p:sp>
        <p:nvSpPr>
          <p:cNvPr id="382" name="Shape 382"/>
          <p:cNvSpPr/>
          <p:nvPr/>
        </p:nvSpPr>
        <p:spPr>
          <a:xfrm>
            <a:off x="10949289" y="6528428"/>
            <a:ext cx="1046988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CeraGR-Medium"/>
                <a:ea typeface="CeraGR-Medium"/>
                <a:cs typeface="CeraGR-Medium"/>
                <a:sym typeface="CeraGR-Medium"/>
              </a:defRPr>
            </a:lvl1pPr>
          </a:lstStyle>
          <a:p>
            <a:r>
              <a:t>You’re not the only one spreading the news</a:t>
            </a:r>
          </a:p>
        </p:txBody>
      </p:sp>
      <p:sp>
        <p:nvSpPr>
          <p:cNvPr id="383" name="Shape 383"/>
          <p:cNvSpPr/>
          <p:nvPr/>
        </p:nvSpPr>
        <p:spPr>
          <a:xfrm>
            <a:off x="10949289" y="7956747"/>
            <a:ext cx="11753597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FFFFFF"/>
                </a:solidFill>
                <a:latin typeface="CeraGR-Medium"/>
                <a:ea typeface="CeraGR-Medium"/>
                <a:cs typeface="CeraGR-Medium"/>
                <a:sym typeface="CeraGR-Medium"/>
              </a:defRPr>
            </a:pPr>
            <a:r>
              <a:t>People are far more likely to trust messages from</a:t>
            </a:r>
            <a:br/>
            <a:r>
              <a:t>friends over any type of brand communication</a:t>
            </a:r>
          </a:p>
        </p:txBody>
      </p:sp>
      <p:sp>
        <p:nvSpPr>
          <p:cNvPr id="384" name="Shape 384"/>
          <p:cNvSpPr/>
          <p:nvPr/>
        </p:nvSpPr>
        <p:spPr>
          <a:xfrm>
            <a:off x="10949289" y="10020068"/>
            <a:ext cx="834796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CeraGR-Medium"/>
                <a:ea typeface="CeraGR-Medium"/>
                <a:cs typeface="CeraGR-Medium"/>
                <a:sym typeface="CeraGR-Medium"/>
              </a:defRPr>
            </a:lvl1pPr>
          </a:lstStyle>
          <a:p>
            <a:r>
              <a:t>People really feel part of the cause</a:t>
            </a:r>
          </a:p>
        </p:txBody>
      </p:sp>
      <p:sp>
        <p:nvSpPr>
          <p:cNvPr id="385" name="Shape 385"/>
          <p:cNvSpPr/>
          <p:nvPr/>
        </p:nvSpPr>
        <p:spPr>
          <a:xfrm>
            <a:off x="3177075" y="959424"/>
            <a:ext cx="12298235" cy="1129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821530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/>
              <a:t>“ </a:t>
            </a:r>
            <a:r>
              <a:rPr lang="en-US" dirty="0"/>
              <a:t>WHY</a:t>
            </a:r>
            <a:r>
              <a:rPr dirty="0"/>
              <a:t> </a:t>
            </a:r>
            <a:r>
              <a:rPr dirty="0">
                <a:solidFill>
                  <a:srgbClr val="ABCB39"/>
                </a:solidFill>
              </a:rPr>
              <a:t> </a:t>
            </a:r>
            <a:r>
              <a:rPr lang="en-US" dirty="0">
                <a:solidFill>
                  <a:srgbClr val="ABCB39"/>
                </a:solidFill>
              </a:rPr>
              <a:t>DOES IT WORK</a:t>
            </a:r>
            <a:r>
              <a:rPr dirty="0">
                <a:solidFill>
                  <a:srgbClr val="ABCB39"/>
                </a:solidFill>
              </a:rPr>
              <a:t> </a:t>
            </a:r>
            <a:r>
              <a:rPr dirty="0"/>
              <a:t>”</a:t>
            </a:r>
          </a:p>
        </p:txBody>
      </p:sp>
      <p:sp>
        <p:nvSpPr>
          <p:cNvPr id="386" name="Shape 386"/>
          <p:cNvSpPr/>
          <p:nvPr/>
        </p:nvSpPr>
        <p:spPr>
          <a:xfrm>
            <a:off x="3589866" y="2197098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214" y="-1053290"/>
            <a:ext cx="26318403" cy="1476929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hape 453"/>
          <p:cNvSpPr/>
          <p:nvPr/>
        </p:nvSpPr>
        <p:spPr>
          <a:xfrm>
            <a:off x="-51502" y="11995063"/>
            <a:ext cx="24487004" cy="1813099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</p:spPr>
        <p:txBody>
          <a:bodyPr lIns="71436" tIns="71436" rIns="71436" bIns="71436" anchor="ctr"/>
          <a:lstStyle/>
          <a:p>
            <a:pPr defTabSz="82153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5" name="Shape 455"/>
          <p:cNvSpPr/>
          <p:nvPr/>
        </p:nvSpPr>
        <p:spPr>
          <a:xfrm>
            <a:off x="4320076" y="3700400"/>
            <a:ext cx="9635650" cy="3098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dirty="0">
                <a:solidFill>
                  <a:srgbClr val="1D8193"/>
                </a:solidFill>
              </a:rPr>
              <a:t>HOW TO START</a:t>
            </a:r>
            <a:r>
              <a:rPr dirty="0"/>
              <a:t>ON </a:t>
            </a:r>
          </a:p>
          <a:p>
            <a:pPr algn="l" defTabSz="821531">
              <a:lnSpc>
                <a:spcPct val="80000"/>
              </a:lnSpc>
              <a:defRPr sz="8000">
                <a:solidFill>
                  <a:srgbClr val="ACCB39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/>
              <a:t>AN AMBASSADOR </a:t>
            </a:r>
          </a:p>
          <a:p>
            <a:pPr algn="l" defTabSz="821531">
              <a:lnSpc>
                <a:spcPct val="80000"/>
              </a:lnSpc>
              <a:defRPr sz="8000">
                <a:solidFill>
                  <a:srgbClr val="ACCB39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/>
              <a:t>PROGRAM</a:t>
            </a:r>
          </a:p>
        </p:txBody>
      </p:sp>
      <p:sp>
        <p:nvSpPr>
          <p:cNvPr id="456" name="Shape 456"/>
          <p:cNvSpPr/>
          <p:nvPr/>
        </p:nvSpPr>
        <p:spPr>
          <a:xfrm>
            <a:off x="4515673" y="7179733"/>
            <a:ext cx="3245095" cy="1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007383"/>
              </a:gs>
              <a:gs pos="100000">
                <a:srgbClr val="269FB5">
                  <a:alpha val="75000"/>
                </a:srgbClr>
              </a:gs>
            </a:gsLst>
            <a:path>
              <a:fillToRect l="50000" t="103915" r="50000" b="-3915"/>
            </a:path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0" name="Socialseeder_tree_fullcolor.pdf"/>
          <p:cNvPicPr>
            <a:picLocks noChangeAspect="1"/>
          </p:cNvPicPr>
          <p:nvPr/>
        </p:nvPicPr>
        <p:blipFill>
          <a:blip r:embed="rId3">
            <a:alphaModFix amt="15496"/>
            <a:extLst/>
          </a:blip>
          <a:srcRect/>
          <a:stretch>
            <a:fillRect/>
          </a:stretch>
        </p:blipFill>
        <p:spPr>
          <a:xfrm>
            <a:off x="19050" y="639762"/>
            <a:ext cx="11205388" cy="1587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logo_social_seeder_white_ic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1142718" y="3926879"/>
            <a:ext cx="20394614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200150" indent="-1200150" algn="l">
              <a:defRPr sz="6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endParaRPr dirty="0"/>
          </a:p>
          <a:p>
            <a:pPr marL="1200150" lvl="2" indent="-1200150" algn="l">
              <a:buSzPct val="100000"/>
              <a:buBlip>
                <a:blip r:embed="rId5"/>
              </a:buBlip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/>
              <a:t>ESTABLISH </a:t>
            </a:r>
            <a:r>
              <a:rPr lang="en-US" dirty="0">
                <a:solidFill>
                  <a:srgbClr val="FFFFFF"/>
                </a:solidFill>
              </a:rPr>
              <a:t>GOALS</a:t>
            </a:r>
            <a:endParaRPr dirty="0">
              <a:solidFill>
                <a:srgbClr val="FFFFFF"/>
              </a:solidFill>
            </a:endParaRPr>
          </a:p>
          <a:p>
            <a:pPr marL="1200150" indent="-1200150" algn="l">
              <a:buSzPct val="100000"/>
              <a:buBlip>
                <a:blip r:embed="rId5"/>
              </a:buBlip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/>
              <a:t>IDENTIFY </a:t>
            </a:r>
            <a:r>
              <a:rPr lang="en-US" dirty="0">
                <a:solidFill>
                  <a:srgbClr val="FFFFFF"/>
                </a:solidFill>
              </a:rPr>
              <a:t>AMBASSADORS </a:t>
            </a:r>
          </a:p>
          <a:p>
            <a:pPr marL="1200150" indent="-1200150" algn="l">
              <a:buSzPct val="100000"/>
              <a:buBlip>
                <a:blip r:embed="rId5"/>
              </a:buBlip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>
                <a:solidFill>
                  <a:srgbClr val="FFFFFF"/>
                </a:solidFill>
              </a:rPr>
              <a:t>SEGMENT </a:t>
            </a:r>
            <a:r>
              <a:rPr lang="en-US" dirty="0"/>
              <a:t>THEM</a:t>
            </a:r>
            <a:endParaRPr lang="en-US" dirty="0">
              <a:solidFill>
                <a:srgbClr val="FFFFFF"/>
              </a:solidFill>
            </a:endParaRPr>
          </a:p>
          <a:p>
            <a:pPr marL="1200150" indent="-1200150" algn="l">
              <a:buSzPct val="100000"/>
              <a:buBlip>
                <a:blip r:embed="rId5"/>
              </a:buBlip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/>
              <a:t>CREATE </a:t>
            </a:r>
            <a:r>
              <a:rPr lang="en-US" dirty="0">
                <a:solidFill>
                  <a:schemeClr val="bg1"/>
                </a:solidFill>
              </a:rPr>
              <a:t>DISPROPORTIONAL</a:t>
            </a:r>
            <a:r>
              <a:rPr lang="en-US" dirty="0"/>
              <a:t> </a:t>
            </a:r>
            <a:r>
              <a:rPr dirty="0">
                <a:solidFill>
                  <a:srgbClr val="FFFFFF"/>
                </a:solidFill>
              </a:rPr>
              <a:t>CONTENT</a:t>
            </a:r>
          </a:p>
        </p:txBody>
      </p:sp>
      <p:sp>
        <p:nvSpPr>
          <p:cNvPr id="7" name="Shape 471"/>
          <p:cNvSpPr/>
          <p:nvPr/>
        </p:nvSpPr>
        <p:spPr>
          <a:xfrm>
            <a:off x="1572210" y="877013"/>
            <a:ext cx="11750010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dirty="0"/>
              <a:t>STEPS TO GET STARTED</a:t>
            </a:r>
            <a:endParaRPr dirty="0"/>
          </a:p>
        </p:txBody>
      </p:sp>
      <p:sp>
        <p:nvSpPr>
          <p:cNvPr id="8" name="Shape 472"/>
          <p:cNvSpPr/>
          <p:nvPr/>
        </p:nvSpPr>
        <p:spPr>
          <a:xfrm>
            <a:off x="1985000" y="2215759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Dollarphotoclub_86312419-filtered.jpeg"/>
          <p:cNvPicPr>
            <a:picLocks noChangeAspect="1"/>
          </p:cNvPicPr>
          <p:nvPr/>
        </p:nvPicPr>
        <p:blipFill>
          <a:blip r:embed="rId2">
            <a:alphaModFix amt="77472"/>
            <a:extLst/>
          </a:blip>
          <a:srcRect t="14394" b="802"/>
          <a:stretch>
            <a:fillRect/>
          </a:stretch>
        </p:blipFill>
        <p:spPr>
          <a:xfrm>
            <a:off x="-1" y="-35751"/>
            <a:ext cx="24384001" cy="137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Shape 468"/>
          <p:cNvSpPr/>
          <p:nvPr/>
        </p:nvSpPr>
        <p:spPr>
          <a:xfrm>
            <a:off x="-51501" y="-1192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74079"/>
                </a:srgbClr>
              </a:gs>
              <a:gs pos="100000">
                <a:srgbClr val="269FB5">
                  <a:alpha val="5555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9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 flipV="1">
            <a:off x="-2643188" y="733447"/>
            <a:ext cx="1" cy="9207124"/>
          </a:xfrm>
          <a:prstGeom prst="line">
            <a:avLst/>
          </a:prstGeom>
          <a:ln w="1016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1572210" y="877013"/>
            <a:ext cx="5285100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/>
              <a:t>“ </a:t>
            </a:r>
            <a:r>
              <a:rPr lang="en-US" dirty="0"/>
              <a:t>GOALS</a:t>
            </a:r>
            <a:r>
              <a:rPr dirty="0">
                <a:solidFill>
                  <a:srgbClr val="ABCB39"/>
                </a:solidFill>
              </a:rPr>
              <a:t> </a:t>
            </a:r>
            <a:r>
              <a:rPr dirty="0"/>
              <a:t>”</a:t>
            </a:r>
          </a:p>
        </p:txBody>
      </p:sp>
      <p:sp>
        <p:nvSpPr>
          <p:cNvPr id="472" name="Shape 472"/>
          <p:cNvSpPr/>
          <p:nvPr/>
        </p:nvSpPr>
        <p:spPr>
          <a:xfrm>
            <a:off x="1985000" y="2215759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3" name="Shape 473"/>
          <p:cNvSpPr/>
          <p:nvPr/>
        </p:nvSpPr>
        <p:spPr>
          <a:xfrm>
            <a:off x="1900601" y="5796811"/>
            <a:ext cx="4588060" cy="3955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close/>
              </a:path>
            </a:pathLst>
          </a:custGeom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4" name="Shape 474"/>
          <p:cNvSpPr/>
          <p:nvPr/>
        </p:nvSpPr>
        <p:spPr>
          <a:xfrm>
            <a:off x="2205306" y="7359953"/>
            <a:ext cx="3978650" cy="430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 dirty="0"/>
              <a:t>AWARENESS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</p:txBody>
      </p:sp>
      <p:sp>
        <p:nvSpPr>
          <p:cNvPr id="475" name="Shape 475"/>
          <p:cNvSpPr/>
          <p:nvPr/>
        </p:nvSpPr>
        <p:spPr>
          <a:xfrm>
            <a:off x="4685624" y="8185321"/>
            <a:ext cx="155575" cy="592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54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/>
            </a:r>
            <a:br/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</p:txBody>
      </p:sp>
      <p:sp>
        <p:nvSpPr>
          <p:cNvPr id="476" name="Shape 476"/>
          <p:cNvSpPr/>
          <p:nvPr/>
        </p:nvSpPr>
        <p:spPr>
          <a:xfrm>
            <a:off x="5888401" y="3541182"/>
            <a:ext cx="4588060" cy="3955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close/>
              </a:path>
            </a:pathLst>
          </a:custGeom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7118038" y="5136566"/>
            <a:ext cx="2128785" cy="430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 dirty="0"/>
              <a:t>IMAGE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</p:txBody>
      </p:sp>
      <p:sp>
        <p:nvSpPr>
          <p:cNvPr id="478" name="Shape 478"/>
          <p:cNvSpPr/>
          <p:nvPr/>
        </p:nvSpPr>
        <p:spPr>
          <a:xfrm>
            <a:off x="9876201" y="5764569"/>
            <a:ext cx="4588060" cy="3955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close/>
              </a:path>
            </a:pathLst>
          </a:custGeom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9" name="Shape 479"/>
          <p:cNvSpPr/>
          <p:nvPr/>
        </p:nvSpPr>
        <p:spPr>
          <a:xfrm>
            <a:off x="10026217" y="7359953"/>
            <a:ext cx="4288029" cy="430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 dirty="0"/>
              <a:t>CONVERSION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</p:txBody>
      </p:sp>
      <p:sp>
        <p:nvSpPr>
          <p:cNvPr id="480" name="Shape 480"/>
          <p:cNvSpPr/>
          <p:nvPr/>
        </p:nvSpPr>
        <p:spPr>
          <a:xfrm>
            <a:off x="13965601" y="3541183"/>
            <a:ext cx="4588061" cy="3955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close/>
              </a:path>
            </a:pathLst>
          </a:custGeom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14424996" y="5136566"/>
            <a:ext cx="3669270" cy="430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 dirty="0"/>
              <a:t>RETENTION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</p:txBody>
      </p:sp>
      <p:sp>
        <p:nvSpPr>
          <p:cNvPr id="482" name="Shape 482"/>
          <p:cNvSpPr/>
          <p:nvPr/>
        </p:nvSpPr>
        <p:spPr>
          <a:xfrm>
            <a:off x="17895338" y="5764569"/>
            <a:ext cx="4588061" cy="3955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close/>
              </a:path>
            </a:pathLst>
          </a:custGeom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3" name="Shape 483"/>
          <p:cNvSpPr/>
          <p:nvPr/>
        </p:nvSpPr>
        <p:spPr>
          <a:xfrm>
            <a:off x="19540153" y="7359953"/>
            <a:ext cx="1298429" cy="430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 dirty="0"/>
              <a:t>…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</p:txBody>
      </p:sp>
      <p:sp>
        <p:nvSpPr>
          <p:cNvPr id="19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Dollarphotoclub_86312419-filtered.jpeg"/>
          <p:cNvPicPr>
            <a:picLocks noChangeAspect="1"/>
          </p:cNvPicPr>
          <p:nvPr/>
        </p:nvPicPr>
        <p:blipFill>
          <a:blip r:embed="rId2">
            <a:alphaModFix amt="77472"/>
            <a:extLst/>
          </a:blip>
          <a:srcRect t="14394" b="802"/>
          <a:stretch>
            <a:fillRect/>
          </a:stretch>
        </p:blipFill>
        <p:spPr>
          <a:xfrm>
            <a:off x="-1" y="-35751"/>
            <a:ext cx="24384001" cy="137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Shape 550"/>
          <p:cNvSpPr/>
          <p:nvPr/>
        </p:nvSpPr>
        <p:spPr>
          <a:xfrm>
            <a:off x="-51501" y="-1192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74079"/>
                </a:srgbClr>
              </a:gs>
              <a:gs pos="100000">
                <a:srgbClr val="269FB5">
                  <a:alpha val="5555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1" name="Shape 551"/>
          <p:cNvSpPr/>
          <p:nvPr/>
        </p:nvSpPr>
        <p:spPr>
          <a:xfrm flipV="1">
            <a:off x="-2643188" y="733447"/>
            <a:ext cx="1" cy="9207124"/>
          </a:xfrm>
          <a:prstGeom prst="line">
            <a:avLst/>
          </a:prstGeom>
          <a:ln w="1016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1291126" y="858352"/>
            <a:ext cx="13773000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/>
              <a:t>“ </a:t>
            </a:r>
            <a:r>
              <a:rPr lang="en-US" dirty="0"/>
              <a:t>IDENTIFY AMBASSADORS</a:t>
            </a:r>
            <a:r>
              <a:rPr dirty="0"/>
              <a:t>”</a:t>
            </a:r>
          </a:p>
        </p:txBody>
      </p:sp>
      <p:sp>
        <p:nvSpPr>
          <p:cNvPr id="553" name="Shape 553"/>
          <p:cNvSpPr/>
          <p:nvPr/>
        </p:nvSpPr>
        <p:spPr>
          <a:xfrm>
            <a:off x="1703916" y="2197098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4685624" y="8185321"/>
            <a:ext cx="155575" cy="592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54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/>
            </a:r>
            <a:br/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</p:txBody>
      </p:sp>
      <p:sp>
        <p:nvSpPr>
          <p:cNvPr id="555" name="Shape 555"/>
          <p:cNvSpPr/>
          <p:nvPr/>
        </p:nvSpPr>
        <p:spPr>
          <a:xfrm>
            <a:off x="5601482" y="3018684"/>
            <a:ext cx="15033570" cy="9724710"/>
          </a:xfrm>
          <a:prstGeom prst="triangle">
            <a:avLst/>
          </a:prstGeom>
          <a:gradFill>
            <a:gsLst>
              <a:gs pos="0">
                <a:srgbClr val="C5DE4E"/>
              </a:gs>
              <a:gs pos="79354">
                <a:srgbClr val="E2EEA7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5179059" y="10092929"/>
            <a:ext cx="15803882" cy="738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rPr dirty="0">
                <a:solidFill>
                  <a:srgbClr val="B3D335"/>
                </a:solidFill>
              </a:rPr>
              <a:t>FANS / PARTNERS / BRAND LOVERS</a:t>
            </a:r>
          </a:p>
        </p:txBody>
      </p:sp>
      <p:sp>
        <p:nvSpPr>
          <p:cNvPr id="557" name="Shape 557"/>
          <p:cNvSpPr/>
          <p:nvPr/>
        </p:nvSpPr>
        <p:spPr>
          <a:xfrm>
            <a:off x="5179059" y="11910060"/>
            <a:ext cx="15736218" cy="6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ACCB3A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EMPLOYEES</a:t>
            </a:r>
          </a:p>
        </p:txBody>
      </p:sp>
      <p:sp>
        <p:nvSpPr>
          <p:cNvPr id="558" name="Shape 558"/>
          <p:cNvSpPr/>
          <p:nvPr/>
        </p:nvSpPr>
        <p:spPr>
          <a:xfrm flipV="1">
            <a:off x="22000973" y="3018684"/>
            <a:ext cx="1" cy="9724710"/>
          </a:xfrm>
          <a:prstGeom prst="line">
            <a:avLst/>
          </a:prstGeom>
          <a:ln w="50800">
            <a:solidFill>
              <a:srgbClr val="FFFFFF"/>
            </a:solidFill>
            <a:miter/>
            <a:headEnd type="triangle"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>
            <a:off x="19974053" y="12813141"/>
            <a:ext cx="4053841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LOW</a:t>
            </a:r>
          </a:p>
        </p:txBody>
      </p:sp>
      <p:sp>
        <p:nvSpPr>
          <p:cNvPr id="560" name="Shape 560"/>
          <p:cNvSpPr/>
          <p:nvPr/>
        </p:nvSpPr>
        <p:spPr>
          <a:xfrm>
            <a:off x="19974053" y="2390526"/>
            <a:ext cx="4053841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HIGH</a:t>
            </a:r>
          </a:p>
        </p:txBody>
      </p:sp>
      <p:sp>
        <p:nvSpPr>
          <p:cNvPr id="561" name="Shape 561"/>
          <p:cNvSpPr/>
          <p:nvPr/>
        </p:nvSpPr>
        <p:spPr>
          <a:xfrm rot="5400000">
            <a:off x="20650824" y="7515860"/>
            <a:ext cx="4053841" cy="6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COSTS</a:t>
            </a:r>
          </a:p>
        </p:txBody>
      </p:sp>
      <p:sp>
        <p:nvSpPr>
          <p:cNvPr id="562" name="Shape 562"/>
          <p:cNvSpPr/>
          <p:nvPr/>
        </p:nvSpPr>
        <p:spPr>
          <a:xfrm rot="16200000">
            <a:off x="255740" y="7515860"/>
            <a:ext cx="2135507" cy="6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IMPACT</a:t>
            </a:r>
          </a:p>
        </p:txBody>
      </p:sp>
      <p:sp>
        <p:nvSpPr>
          <p:cNvPr id="563" name="Shape 563"/>
          <p:cNvSpPr/>
          <p:nvPr/>
        </p:nvSpPr>
        <p:spPr>
          <a:xfrm flipV="1">
            <a:off x="4617328" y="3018684"/>
            <a:ext cx="1" cy="9724710"/>
          </a:xfrm>
          <a:prstGeom prst="line">
            <a:avLst/>
          </a:prstGeom>
          <a:ln w="50800">
            <a:solidFill>
              <a:srgbClr val="FFFFFF"/>
            </a:solidFill>
            <a:miter/>
            <a:headEnd type="triangle"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64" name="Shape 564"/>
          <p:cNvSpPr/>
          <p:nvPr/>
        </p:nvSpPr>
        <p:spPr>
          <a:xfrm flipV="1">
            <a:off x="1936972" y="2973545"/>
            <a:ext cx="1" cy="9724710"/>
          </a:xfrm>
          <a:prstGeom prst="line">
            <a:avLst/>
          </a:prstGeom>
          <a:ln w="50800">
            <a:solidFill>
              <a:srgbClr val="FFFFFF"/>
            </a:solidFill>
            <a:miter/>
            <a:headEnd type="triangle"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65" name="Shape 565"/>
          <p:cNvSpPr/>
          <p:nvPr/>
        </p:nvSpPr>
        <p:spPr>
          <a:xfrm>
            <a:off x="2687973" y="12813141"/>
            <a:ext cx="4702421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RECOMMENDATION</a:t>
            </a:r>
          </a:p>
        </p:txBody>
      </p:sp>
      <p:sp>
        <p:nvSpPr>
          <p:cNvPr id="566" name="Shape 566"/>
          <p:cNvSpPr/>
          <p:nvPr/>
        </p:nvSpPr>
        <p:spPr>
          <a:xfrm>
            <a:off x="2590408" y="2390526"/>
            <a:ext cx="4053841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IMAGE</a:t>
            </a:r>
          </a:p>
        </p:txBody>
      </p:sp>
      <p:sp>
        <p:nvSpPr>
          <p:cNvPr id="567" name="Shape 567"/>
          <p:cNvSpPr/>
          <p:nvPr/>
        </p:nvSpPr>
        <p:spPr>
          <a:xfrm>
            <a:off x="-89948" y="12772306"/>
            <a:ext cx="4053841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LOCAL</a:t>
            </a:r>
          </a:p>
        </p:txBody>
      </p:sp>
      <p:sp>
        <p:nvSpPr>
          <p:cNvPr id="568" name="Shape 568"/>
          <p:cNvSpPr/>
          <p:nvPr/>
        </p:nvSpPr>
        <p:spPr>
          <a:xfrm>
            <a:off x="-89948" y="2349691"/>
            <a:ext cx="4053841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GLOBAL</a:t>
            </a:r>
          </a:p>
        </p:txBody>
      </p:sp>
      <p:sp>
        <p:nvSpPr>
          <p:cNvPr id="22" name="Shape 524"/>
          <p:cNvSpPr/>
          <p:nvPr/>
        </p:nvSpPr>
        <p:spPr>
          <a:xfrm>
            <a:off x="5179059" y="6606540"/>
            <a:ext cx="15803882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INFLUENCERS</a:t>
            </a:r>
          </a:p>
        </p:txBody>
      </p:sp>
      <p:sp>
        <p:nvSpPr>
          <p:cNvPr id="23" name="Shape 525"/>
          <p:cNvSpPr/>
          <p:nvPr/>
        </p:nvSpPr>
        <p:spPr>
          <a:xfrm>
            <a:off x="5179059" y="11910060"/>
            <a:ext cx="15736218" cy="6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ACCB3A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rPr dirty="0"/>
              <a:t>EMPLOYEES</a:t>
            </a:r>
          </a:p>
        </p:txBody>
      </p:sp>
      <p:sp>
        <p:nvSpPr>
          <p:cNvPr id="24" name="Shape 537"/>
          <p:cNvSpPr/>
          <p:nvPr/>
        </p:nvSpPr>
        <p:spPr>
          <a:xfrm>
            <a:off x="5179059" y="8374379"/>
            <a:ext cx="15803882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BLOGGERS</a:t>
            </a:r>
          </a:p>
        </p:txBody>
      </p:sp>
      <p:sp>
        <p:nvSpPr>
          <p:cNvPr id="25" name="Shape 493"/>
          <p:cNvSpPr/>
          <p:nvPr/>
        </p:nvSpPr>
        <p:spPr>
          <a:xfrm>
            <a:off x="11057638" y="4565650"/>
            <a:ext cx="4053841" cy="121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dirty="0"/>
              <a:t>BRAND</a:t>
            </a:r>
          </a:p>
          <a:p>
            <a:pPr defTabSz="1828800">
              <a:defRPr sz="36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dirty="0"/>
              <a:t>AMBASSADORS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14" animBg="1" advAuto="0"/>
      <p:bldP spid="556" grpId="1" animBg="1" advAuto="0"/>
      <p:bldP spid="557" grpId="2" animBg="1" advAuto="0"/>
      <p:bldP spid="558" grpId="5" animBg="1" advAuto="0"/>
      <p:bldP spid="559" grpId="6" animBg="1" advAuto="0"/>
      <p:bldP spid="560" grpId="3" animBg="1" advAuto="0"/>
      <p:bldP spid="561" grpId="4" animBg="1" advAuto="0"/>
      <p:bldP spid="562" grpId="10" animBg="1" advAuto="0"/>
      <p:bldP spid="563" grpId="11" animBg="1" advAuto="0"/>
      <p:bldP spid="564" grpId="9" animBg="1" advAuto="0"/>
      <p:bldP spid="565" grpId="13" animBg="1" advAuto="0"/>
      <p:bldP spid="566" grpId="7" animBg="1" advAuto="0"/>
      <p:bldP spid="567" grpId="12" animBg="1" advAuto="0"/>
      <p:bldP spid="568" grpId="8" animBg="1" advAuto="0"/>
      <p:bldP spid="22" grpId="0" animBg="1" advAuto="0"/>
      <p:bldP spid="23" grpId="0" animBg="1" advAuto="0"/>
      <p:bldP spid="24" grpId="0" animBg="1" advAuto="0"/>
      <p:bldP spid="25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Dollarphotoclub_86312419-filtered.jpeg"/>
          <p:cNvPicPr>
            <a:picLocks noChangeAspect="1"/>
          </p:cNvPicPr>
          <p:nvPr/>
        </p:nvPicPr>
        <p:blipFill>
          <a:blip r:embed="rId2">
            <a:alphaModFix amt="77472"/>
            <a:extLst/>
          </a:blip>
          <a:srcRect t="14394" b="802"/>
          <a:stretch>
            <a:fillRect/>
          </a:stretch>
        </p:blipFill>
        <p:spPr>
          <a:xfrm>
            <a:off x="-1" y="-35751"/>
            <a:ext cx="24384001" cy="137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Shape 581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74079"/>
                </a:srgbClr>
              </a:gs>
              <a:gs pos="100000">
                <a:srgbClr val="269FB5">
                  <a:alpha val="5555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82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Shape 583"/>
          <p:cNvSpPr/>
          <p:nvPr/>
        </p:nvSpPr>
        <p:spPr>
          <a:xfrm flipV="1">
            <a:off x="-2643188" y="733447"/>
            <a:ext cx="1" cy="9207124"/>
          </a:xfrm>
          <a:prstGeom prst="line">
            <a:avLst/>
          </a:prstGeom>
          <a:ln w="1016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584" name="Shape 584"/>
          <p:cNvSpPr/>
          <p:nvPr/>
        </p:nvSpPr>
        <p:spPr>
          <a:xfrm>
            <a:off x="1672126" y="858352"/>
            <a:ext cx="13486063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dirty="0">
                <a:solidFill>
                  <a:srgbClr val="FFFFFF"/>
                </a:solidFill>
              </a:rPr>
              <a:t>“</a:t>
            </a:r>
            <a:r>
              <a:rPr lang="en-US" dirty="0"/>
              <a:t>IDENTIFY AMBASSADORS</a:t>
            </a:r>
            <a:r>
              <a:rPr lang="en-US" dirty="0">
                <a:solidFill>
                  <a:srgbClr val="FFFFFF"/>
                </a:solidFill>
              </a:rPr>
              <a:t>”</a:t>
            </a:r>
            <a:endParaRPr dirty="0"/>
          </a:p>
        </p:txBody>
      </p:sp>
      <p:sp>
        <p:nvSpPr>
          <p:cNvPr id="585" name="Shape 585"/>
          <p:cNvSpPr/>
          <p:nvPr/>
        </p:nvSpPr>
        <p:spPr>
          <a:xfrm>
            <a:off x="2084916" y="2197098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86" name="Shape 586"/>
          <p:cNvSpPr/>
          <p:nvPr/>
        </p:nvSpPr>
        <p:spPr>
          <a:xfrm>
            <a:off x="4685624" y="8185321"/>
            <a:ext cx="155575" cy="592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54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/>
            </a:r>
            <a:br/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</p:txBody>
      </p:sp>
      <p:sp>
        <p:nvSpPr>
          <p:cNvPr id="587" name="Shape 587"/>
          <p:cNvSpPr/>
          <p:nvPr/>
        </p:nvSpPr>
        <p:spPr>
          <a:xfrm>
            <a:off x="10003571" y="3901899"/>
            <a:ext cx="4376858" cy="968375"/>
          </a:xfrm>
          <a:prstGeom prst="rect">
            <a:avLst/>
          </a:prstGeom>
          <a:solidFill>
            <a:srgbClr val="C5DE4E"/>
          </a:solidFill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8" name="Shape 588"/>
          <p:cNvSpPr/>
          <p:nvPr/>
        </p:nvSpPr>
        <p:spPr>
          <a:xfrm>
            <a:off x="10805794" y="4014610"/>
            <a:ext cx="2772411" cy="74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SEEDERS</a:t>
            </a:r>
          </a:p>
        </p:txBody>
      </p:sp>
      <p:sp>
        <p:nvSpPr>
          <p:cNvPr id="589" name="Shape 589"/>
          <p:cNvSpPr/>
          <p:nvPr/>
        </p:nvSpPr>
        <p:spPr>
          <a:xfrm>
            <a:off x="14822439" y="3901899"/>
            <a:ext cx="8501111" cy="968375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90500">
            <a:solidFill>
              <a:schemeClr val="accent2">
                <a:hueOff val="-2473793"/>
                <a:satOff val="-50209"/>
                <a:lumOff val="23543"/>
              </a:schemeClr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0" name="Shape 590"/>
          <p:cNvSpPr/>
          <p:nvPr/>
        </p:nvSpPr>
        <p:spPr>
          <a:xfrm>
            <a:off x="15495404" y="4014611"/>
            <a:ext cx="7104381" cy="74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POWER AMBASSADORS</a:t>
            </a:r>
          </a:p>
        </p:txBody>
      </p:sp>
      <p:sp>
        <p:nvSpPr>
          <p:cNvPr id="591" name="Shape 591"/>
          <p:cNvSpPr/>
          <p:nvPr/>
        </p:nvSpPr>
        <p:spPr>
          <a:xfrm>
            <a:off x="1159285" y="3901899"/>
            <a:ext cx="8427676" cy="968375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90500">
            <a:solidFill>
              <a:schemeClr val="accent3">
                <a:satOff val="18648"/>
                <a:lumOff val="5971"/>
              </a:schemeClr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2" name="Shape 592"/>
          <p:cNvSpPr/>
          <p:nvPr/>
        </p:nvSpPr>
        <p:spPr>
          <a:xfrm>
            <a:off x="4015756" y="4014611"/>
            <a:ext cx="2393316" cy="74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LATENT</a:t>
            </a:r>
          </a:p>
        </p:txBody>
      </p:sp>
      <p:sp>
        <p:nvSpPr>
          <p:cNvPr id="593" name="Shape 593"/>
          <p:cNvSpPr/>
          <p:nvPr/>
        </p:nvSpPr>
        <p:spPr>
          <a:xfrm>
            <a:off x="1136989" y="5156203"/>
            <a:ext cx="22186221" cy="5903118"/>
          </a:xfrm>
          <a:prstGeom prst="line">
            <a:avLst/>
          </a:prstGeom>
          <a:ln w="50800">
            <a:solidFill>
              <a:srgbClr val="36899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94" name="Shape 594"/>
          <p:cNvSpPr/>
          <p:nvPr/>
        </p:nvSpPr>
        <p:spPr>
          <a:xfrm>
            <a:off x="1710733" y="5609671"/>
            <a:ext cx="2688591" cy="74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RECEIVE</a:t>
            </a:r>
          </a:p>
        </p:txBody>
      </p:sp>
      <p:sp>
        <p:nvSpPr>
          <p:cNvPr id="595" name="Shape 595"/>
          <p:cNvSpPr/>
          <p:nvPr/>
        </p:nvSpPr>
        <p:spPr>
          <a:xfrm>
            <a:off x="6115518" y="5609671"/>
            <a:ext cx="2653666" cy="74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ENGAGE</a:t>
            </a:r>
          </a:p>
        </p:txBody>
      </p:sp>
      <p:sp>
        <p:nvSpPr>
          <p:cNvPr id="596" name="Shape 596"/>
          <p:cNvSpPr/>
          <p:nvPr/>
        </p:nvSpPr>
        <p:spPr>
          <a:xfrm>
            <a:off x="11129962" y="5609671"/>
            <a:ext cx="2124076" cy="74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SHARE</a:t>
            </a:r>
          </a:p>
        </p:txBody>
      </p:sp>
      <p:sp>
        <p:nvSpPr>
          <p:cNvPr id="597" name="Shape 597"/>
          <p:cNvSpPr/>
          <p:nvPr/>
        </p:nvSpPr>
        <p:spPr>
          <a:xfrm>
            <a:off x="15873723" y="5609671"/>
            <a:ext cx="1971041" cy="74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INPUT</a:t>
            </a:r>
          </a:p>
        </p:txBody>
      </p:sp>
      <p:sp>
        <p:nvSpPr>
          <p:cNvPr id="598" name="Shape 598"/>
          <p:cNvSpPr/>
          <p:nvPr/>
        </p:nvSpPr>
        <p:spPr>
          <a:xfrm>
            <a:off x="19221583" y="5609671"/>
            <a:ext cx="4185286" cy="74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BECOME ONE</a:t>
            </a:r>
          </a:p>
        </p:txBody>
      </p:sp>
      <p:sp>
        <p:nvSpPr>
          <p:cNvPr id="599" name="Shape 599"/>
          <p:cNvSpPr/>
          <p:nvPr/>
        </p:nvSpPr>
        <p:spPr>
          <a:xfrm>
            <a:off x="1159285" y="6865056"/>
            <a:ext cx="3994786" cy="1960505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90500">
            <a:solidFill>
              <a:schemeClr val="accent3">
                <a:satOff val="18648"/>
                <a:lumOff val="5971"/>
              </a:schemeClr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0" name="Shape 600"/>
          <p:cNvSpPr/>
          <p:nvPr/>
        </p:nvSpPr>
        <p:spPr>
          <a:xfrm>
            <a:off x="5540063" y="6865056"/>
            <a:ext cx="3994786" cy="1960505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90500">
            <a:solidFill>
              <a:schemeClr val="accent3">
                <a:satOff val="18648"/>
                <a:lumOff val="5971"/>
              </a:schemeClr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1" name="Shape 601"/>
          <p:cNvSpPr/>
          <p:nvPr/>
        </p:nvSpPr>
        <p:spPr>
          <a:xfrm>
            <a:off x="10003571" y="6865056"/>
            <a:ext cx="4376858" cy="1960505"/>
          </a:xfrm>
          <a:prstGeom prst="rect">
            <a:avLst/>
          </a:prstGeom>
          <a:solidFill>
            <a:srgbClr val="C5DE4E"/>
          </a:solidFill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2" name="Shape 602"/>
          <p:cNvSpPr/>
          <p:nvPr/>
        </p:nvSpPr>
        <p:spPr>
          <a:xfrm flipH="1">
            <a:off x="9787489" y="3512165"/>
            <a:ext cx="1" cy="8275956"/>
          </a:xfrm>
          <a:prstGeom prst="line">
            <a:avLst/>
          </a:prstGeom>
          <a:ln w="508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603" name="Shape 603"/>
          <p:cNvSpPr/>
          <p:nvPr/>
        </p:nvSpPr>
        <p:spPr>
          <a:xfrm flipH="1">
            <a:off x="14596510" y="3512165"/>
            <a:ext cx="1" cy="8275956"/>
          </a:xfrm>
          <a:prstGeom prst="line">
            <a:avLst/>
          </a:prstGeom>
          <a:ln w="5080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604" name="Shape 604"/>
          <p:cNvSpPr/>
          <p:nvPr/>
        </p:nvSpPr>
        <p:spPr>
          <a:xfrm>
            <a:off x="14861852" y="6865056"/>
            <a:ext cx="3994786" cy="1960505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90500">
            <a:solidFill>
              <a:schemeClr val="accent2">
                <a:hueOff val="-2473793"/>
                <a:satOff val="-50209"/>
                <a:lumOff val="23543"/>
              </a:schemeClr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5" name="Shape 605"/>
          <p:cNvSpPr/>
          <p:nvPr/>
        </p:nvSpPr>
        <p:spPr>
          <a:xfrm>
            <a:off x="19282906" y="6865056"/>
            <a:ext cx="4062640" cy="1960505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90500">
            <a:solidFill>
              <a:schemeClr val="accent2">
                <a:hueOff val="-2473793"/>
                <a:satOff val="-50209"/>
                <a:lumOff val="23543"/>
              </a:schemeClr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6" name="Shape 606"/>
          <p:cNvSpPr/>
          <p:nvPr/>
        </p:nvSpPr>
        <p:spPr>
          <a:xfrm>
            <a:off x="1539333" y="7137918"/>
            <a:ext cx="3234691" cy="141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/>
              <a:t>VIEW</a:t>
            </a:r>
          </a:p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/>
              <a:t>DISCOVER</a:t>
            </a:r>
          </a:p>
        </p:txBody>
      </p:sp>
      <p:sp>
        <p:nvSpPr>
          <p:cNvPr id="607" name="Shape 607"/>
          <p:cNvSpPr/>
          <p:nvPr/>
        </p:nvSpPr>
        <p:spPr>
          <a:xfrm>
            <a:off x="6166172" y="7137918"/>
            <a:ext cx="2742566" cy="141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/>
              <a:t>LIKE</a:t>
            </a:r>
          </a:p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/>
              <a:t>FOLLOW</a:t>
            </a:r>
          </a:p>
        </p:txBody>
      </p:sp>
      <p:sp>
        <p:nvSpPr>
          <p:cNvPr id="608" name="Shape 608"/>
          <p:cNvSpPr/>
          <p:nvPr/>
        </p:nvSpPr>
        <p:spPr>
          <a:xfrm>
            <a:off x="10455102" y="7137918"/>
            <a:ext cx="3164841" cy="141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/>
              <a:t>RETWEET</a:t>
            </a:r>
          </a:p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/>
              <a:t>REBLOG</a:t>
            </a:r>
          </a:p>
        </p:txBody>
      </p:sp>
      <p:sp>
        <p:nvSpPr>
          <p:cNvPr id="609" name="Shape 609"/>
          <p:cNvSpPr/>
          <p:nvPr/>
        </p:nvSpPr>
        <p:spPr>
          <a:xfrm>
            <a:off x="15197448" y="7204731"/>
            <a:ext cx="3425191" cy="141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/>
              <a:t>COMMENT</a:t>
            </a:r>
          </a:p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/>
              <a:t>HASHTAG</a:t>
            </a:r>
          </a:p>
        </p:txBody>
      </p:sp>
      <p:sp>
        <p:nvSpPr>
          <p:cNvPr id="610" name="Shape 610"/>
          <p:cNvSpPr/>
          <p:nvPr/>
        </p:nvSpPr>
        <p:spPr>
          <a:xfrm>
            <a:off x="20090353" y="7540646"/>
            <a:ext cx="2464436" cy="74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CREATE</a:t>
            </a:r>
          </a:p>
        </p:txBody>
      </p:sp>
      <p:sp>
        <p:nvSpPr>
          <p:cNvPr id="611" name="Shape 611"/>
          <p:cNvSpPr/>
          <p:nvPr/>
        </p:nvSpPr>
        <p:spPr>
          <a:xfrm>
            <a:off x="1727957" y="10289868"/>
            <a:ext cx="2506346" cy="74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I KNOW</a:t>
            </a:r>
          </a:p>
        </p:txBody>
      </p:sp>
      <p:sp>
        <p:nvSpPr>
          <p:cNvPr id="612" name="Shape 612"/>
          <p:cNvSpPr/>
          <p:nvPr/>
        </p:nvSpPr>
        <p:spPr>
          <a:xfrm>
            <a:off x="6455640" y="10289868"/>
            <a:ext cx="1825626" cy="74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I LIKE</a:t>
            </a:r>
          </a:p>
        </p:txBody>
      </p:sp>
      <p:sp>
        <p:nvSpPr>
          <p:cNvPr id="613" name="Shape 613"/>
          <p:cNvSpPr/>
          <p:nvPr/>
        </p:nvSpPr>
        <p:spPr>
          <a:xfrm>
            <a:off x="11112897" y="10289868"/>
            <a:ext cx="2010411" cy="74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I SEED</a:t>
            </a:r>
          </a:p>
        </p:txBody>
      </p:sp>
      <p:sp>
        <p:nvSpPr>
          <p:cNvPr id="614" name="Shape 614"/>
          <p:cNvSpPr/>
          <p:nvPr/>
        </p:nvSpPr>
        <p:spPr>
          <a:xfrm>
            <a:off x="15937938" y="10289868"/>
            <a:ext cx="1694816" cy="74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I ACT</a:t>
            </a:r>
          </a:p>
        </p:txBody>
      </p:sp>
      <p:sp>
        <p:nvSpPr>
          <p:cNvPr id="615" name="Shape 615"/>
          <p:cNvSpPr/>
          <p:nvPr/>
        </p:nvSpPr>
        <p:spPr>
          <a:xfrm>
            <a:off x="20240838" y="10289868"/>
            <a:ext cx="1998981" cy="74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0">
              <a:lnSpc>
                <a:spcPct val="80000"/>
              </a:lnSpc>
              <a:defRPr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pPr>
              <a:defRPr sz="9600"/>
            </a:pPr>
            <a:r>
              <a:rPr sz="5000"/>
              <a:t>I FEED</a:t>
            </a:r>
          </a:p>
        </p:txBody>
      </p:sp>
      <p:sp>
        <p:nvSpPr>
          <p:cNvPr id="39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" grpId="1" animBg="1" advAuto="0"/>
      <p:bldP spid="595" grpId="5" animBg="1" advAuto="0"/>
      <p:bldP spid="596" grpId="9" animBg="1" advAuto="0"/>
      <p:bldP spid="597" grpId="13" animBg="1" advAuto="0"/>
      <p:bldP spid="598" grpId="17" animBg="1" advAuto="0"/>
      <p:bldP spid="599" grpId="2" animBg="1" advAuto="0"/>
      <p:bldP spid="600" grpId="6" animBg="1" advAuto="0"/>
      <p:bldP spid="601" grpId="10" animBg="1" advAuto="0"/>
      <p:bldP spid="604" grpId="14" animBg="1" advAuto="0"/>
      <p:bldP spid="605" grpId="18" animBg="1" advAuto="0"/>
      <p:bldP spid="606" grpId="3" animBg="1" advAuto="0"/>
      <p:bldP spid="607" grpId="7" animBg="1" advAuto="0"/>
      <p:bldP spid="608" grpId="11" animBg="1" advAuto="0"/>
      <p:bldP spid="609" grpId="15" animBg="1" advAuto="0"/>
      <p:bldP spid="610" grpId="19" animBg="1" advAuto="0"/>
      <p:bldP spid="611" grpId="4" animBg="1" advAuto="0"/>
      <p:bldP spid="612" grpId="8" animBg="1" advAuto="0"/>
      <p:bldP spid="613" grpId="12" animBg="1" advAuto="0"/>
      <p:bldP spid="614" grpId="16" animBg="1" advAuto="0"/>
      <p:bldP spid="615" grpId="2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Dollarphotoclub_86312419-filtered.jpeg"/>
          <p:cNvPicPr>
            <a:picLocks noChangeAspect="1"/>
          </p:cNvPicPr>
          <p:nvPr/>
        </p:nvPicPr>
        <p:blipFill>
          <a:blip r:embed="rId2">
            <a:alphaModFix amt="77472"/>
            <a:extLst/>
          </a:blip>
          <a:srcRect t="14394" b="802"/>
          <a:stretch>
            <a:fillRect/>
          </a:stretch>
        </p:blipFill>
        <p:spPr>
          <a:xfrm>
            <a:off x="-1" y="-35751"/>
            <a:ext cx="24384001" cy="137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Shape 619"/>
          <p:cNvSpPr/>
          <p:nvPr/>
        </p:nvSpPr>
        <p:spPr>
          <a:xfrm>
            <a:off x="-51501" y="-1192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74079"/>
                </a:srgbClr>
              </a:gs>
              <a:gs pos="100000">
                <a:srgbClr val="269FB5">
                  <a:alpha val="5555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20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Shape 621"/>
          <p:cNvSpPr/>
          <p:nvPr/>
        </p:nvSpPr>
        <p:spPr>
          <a:xfrm flipV="1">
            <a:off x="-2643188" y="733447"/>
            <a:ext cx="1" cy="9207124"/>
          </a:xfrm>
          <a:prstGeom prst="line">
            <a:avLst/>
          </a:prstGeom>
          <a:ln w="1016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622" name="Shape 622"/>
          <p:cNvSpPr/>
          <p:nvPr/>
        </p:nvSpPr>
        <p:spPr>
          <a:xfrm>
            <a:off x="1329226" y="843491"/>
            <a:ext cx="15702408" cy="115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“ CONTENT: STRATEGY’S FUEL</a:t>
            </a:r>
            <a:r>
              <a:rPr>
                <a:solidFill>
                  <a:srgbClr val="ABCB39"/>
                </a:solidFill>
              </a:rPr>
              <a:t> </a:t>
            </a:r>
            <a:r>
              <a:t>”</a:t>
            </a:r>
          </a:p>
        </p:txBody>
      </p:sp>
      <p:sp>
        <p:nvSpPr>
          <p:cNvPr id="623" name="Shape 623"/>
          <p:cNvSpPr/>
          <p:nvPr/>
        </p:nvSpPr>
        <p:spPr>
          <a:xfrm>
            <a:off x="1742016" y="2197098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24" name="Shape 624"/>
          <p:cNvSpPr/>
          <p:nvPr/>
        </p:nvSpPr>
        <p:spPr>
          <a:xfrm>
            <a:off x="4685624" y="8185321"/>
            <a:ext cx="155575" cy="592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54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/>
            </a:r>
            <a:br/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</p:txBody>
      </p:sp>
      <p:sp>
        <p:nvSpPr>
          <p:cNvPr id="625" name="Shape 625"/>
          <p:cNvSpPr/>
          <p:nvPr/>
        </p:nvSpPr>
        <p:spPr>
          <a:xfrm>
            <a:off x="7167419" y="3624599"/>
            <a:ext cx="9035537" cy="778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close/>
              </a:path>
            </a:pathLst>
          </a:custGeom>
          <a:solidFill>
            <a:srgbClr val="C5DE4E"/>
          </a:solidFill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6" name="Shape 626"/>
          <p:cNvSpPr/>
          <p:nvPr/>
        </p:nvSpPr>
        <p:spPr>
          <a:xfrm>
            <a:off x="8100763" y="4429206"/>
            <a:ext cx="7168850" cy="6180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close/>
              </a:path>
            </a:pathLst>
          </a:custGeom>
          <a:solidFill>
            <a:schemeClr val="accent3">
              <a:satOff val="18648"/>
              <a:lumOff val="5971"/>
            </a:schemeClr>
          </a:solidFill>
          <a:ln w="190500">
            <a:solidFill>
              <a:schemeClr val="accent3">
                <a:satOff val="18648"/>
                <a:lumOff val="5971"/>
              </a:schemeClr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7" name="Shape 627"/>
          <p:cNvSpPr/>
          <p:nvPr/>
        </p:nvSpPr>
        <p:spPr>
          <a:xfrm>
            <a:off x="9041350" y="5240055"/>
            <a:ext cx="5287676" cy="4558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close/>
              </a:path>
            </a:pathLst>
          </a:custGeom>
          <a:solidFill>
            <a:schemeClr val="accent2">
              <a:hueOff val="-2473793"/>
              <a:satOff val="-50209"/>
              <a:lumOff val="23543"/>
            </a:schemeClr>
          </a:solidFill>
          <a:ln w="190500">
            <a:solidFill>
              <a:schemeClr val="accent2">
                <a:hueOff val="-2473793"/>
                <a:satOff val="-50209"/>
                <a:lumOff val="23543"/>
              </a:schemeClr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8" name="Shape 628"/>
          <p:cNvSpPr/>
          <p:nvPr/>
        </p:nvSpPr>
        <p:spPr>
          <a:xfrm>
            <a:off x="12214460" y="9145841"/>
            <a:ext cx="8501111" cy="646723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90500">
            <a:solidFill>
              <a:schemeClr val="accent2">
                <a:hueOff val="-2473793"/>
                <a:satOff val="-50209"/>
                <a:lumOff val="23543"/>
              </a:schemeClr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9" name="Shape 629"/>
          <p:cNvSpPr/>
          <p:nvPr/>
        </p:nvSpPr>
        <p:spPr>
          <a:xfrm>
            <a:off x="12653346" y="10754156"/>
            <a:ext cx="8057078" cy="663053"/>
          </a:xfrm>
          <a:prstGeom prst="rect">
            <a:avLst/>
          </a:prstGeom>
          <a:solidFill>
            <a:srgbClr val="C5DE4E"/>
          </a:solidFill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0" name="Shape 630"/>
          <p:cNvSpPr/>
          <p:nvPr/>
        </p:nvSpPr>
        <p:spPr>
          <a:xfrm>
            <a:off x="12276577" y="9985807"/>
            <a:ext cx="8427676" cy="646723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90500">
            <a:solidFill>
              <a:schemeClr val="accent3">
                <a:satOff val="18648"/>
                <a:lumOff val="5971"/>
              </a:schemeClr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1" name="Shape 631"/>
          <p:cNvSpPr/>
          <p:nvPr/>
        </p:nvSpPr>
        <p:spPr>
          <a:xfrm>
            <a:off x="10111041" y="7152880"/>
            <a:ext cx="3148295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 dirty="0"/>
              <a:t>CONTENT</a:t>
            </a:r>
            <a:endParaRPr dirty="0"/>
          </a:p>
        </p:txBody>
      </p:sp>
      <p:sp>
        <p:nvSpPr>
          <p:cNvPr id="632" name="Shape 632"/>
          <p:cNvSpPr/>
          <p:nvPr/>
        </p:nvSpPr>
        <p:spPr>
          <a:xfrm>
            <a:off x="9943527" y="4380822"/>
            <a:ext cx="3483323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nl-BE" sz="5000" dirty="0"/>
              <a:t>C</a:t>
            </a:r>
            <a:r>
              <a:rPr sz="5000" dirty="0"/>
              <a:t>HANNEL</a:t>
            </a:r>
            <a:r>
              <a:rPr lang="nl-BE" sz="5000" dirty="0"/>
              <a:t>S</a:t>
            </a:r>
            <a:endParaRPr lang="nl-BE" dirty="0"/>
          </a:p>
        </p:txBody>
      </p:sp>
      <p:sp>
        <p:nvSpPr>
          <p:cNvPr id="633" name="Shape 633"/>
          <p:cNvSpPr/>
          <p:nvPr/>
        </p:nvSpPr>
        <p:spPr>
          <a:xfrm>
            <a:off x="9199733" y="3547551"/>
            <a:ext cx="4970909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nl-BE" sz="5000" dirty="0"/>
              <a:t>A</a:t>
            </a:r>
            <a:r>
              <a:rPr sz="5000" dirty="0"/>
              <a:t>MPLIFICATION</a:t>
            </a:r>
            <a:endParaRPr dirty="0"/>
          </a:p>
        </p:txBody>
      </p:sp>
      <p:sp>
        <p:nvSpPr>
          <p:cNvPr id="634" name="Shape 634"/>
          <p:cNvSpPr/>
          <p:nvPr/>
        </p:nvSpPr>
        <p:spPr>
          <a:xfrm>
            <a:off x="14380804" y="9091075"/>
            <a:ext cx="3329435" cy="3123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 dirty="0"/>
              <a:t>RELEVANT</a:t>
            </a: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</p:txBody>
      </p:sp>
      <p:sp>
        <p:nvSpPr>
          <p:cNvPr id="635" name="Shape 635"/>
          <p:cNvSpPr/>
          <p:nvPr/>
        </p:nvSpPr>
        <p:spPr>
          <a:xfrm>
            <a:off x="14541104" y="9932047"/>
            <a:ext cx="3008833" cy="430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 dirty="0"/>
              <a:t>ADAPTED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</p:txBody>
      </p:sp>
      <p:sp>
        <p:nvSpPr>
          <p:cNvPr id="636" name="Shape 636"/>
          <p:cNvSpPr/>
          <p:nvPr/>
        </p:nvSpPr>
        <p:spPr>
          <a:xfrm>
            <a:off x="14345538" y="10774309"/>
            <a:ext cx="3399967" cy="430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5000" dirty="0"/>
              <a:t>TARGETED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</p:txBody>
      </p:sp>
      <p:sp>
        <p:nvSpPr>
          <p:cNvPr id="22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pasted-image.png"/>
          <p:cNvPicPr>
            <a:picLocks noChangeAspect="1"/>
          </p:cNvPicPr>
          <p:nvPr/>
        </p:nvPicPr>
        <p:blipFill>
          <a:blip r:embed="rId2">
            <a:alphaModFix amt="49038"/>
            <a:extLst/>
          </a:blip>
          <a:stretch>
            <a:fillRect/>
          </a:stretch>
        </p:blipFill>
        <p:spPr>
          <a:xfrm flipH="1">
            <a:off x="-1582778" y="-887959"/>
            <a:ext cx="27549556" cy="15491918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Shape 666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74079"/>
                </a:srgbClr>
              </a:gs>
              <a:gs pos="100000">
                <a:srgbClr val="269FB5">
                  <a:alpha val="5555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67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Shape 668"/>
          <p:cNvSpPr/>
          <p:nvPr/>
        </p:nvSpPr>
        <p:spPr>
          <a:xfrm flipV="1">
            <a:off x="-2643188" y="733447"/>
            <a:ext cx="1" cy="9207124"/>
          </a:xfrm>
          <a:prstGeom prst="line">
            <a:avLst/>
          </a:prstGeom>
          <a:ln w="1016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669" name="Shape 669"/>
          <p:cNvSpPr/>
          <p:nvPr/>
        </p:nvSpPr>
        <p:spPr>
          <a:xfrm>
            <a:off x="4685624" y="8185321"/>
            <a:ext cx="155575" cy="592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54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/>
            </a:r>
            <a:br/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</p:txBody>
      </p:sp>
      <p:sp>
        <p:nvSpPr>
          <p:cNvPr id="670" name="Shape 670"/>
          <p:cNvSpPr/>
          <p:nvPr/>
        </p:nvSpPr>
        <p:spPr>
          <a:xfrm>
            <a:off x="15967734" y="7331246"/>
            <a:ext cx="155575" cy="776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/>
          </a:p>
          <a:p>
            <a:pPr defTabSz="821530">
              <a:lnSpc>
                <a:spcPct val="80000"/>
              </a:lnSpc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/>
            </a:r>
            <a:br/>
            <a:endParaRPr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/>
          </a:p>
        </p:txBody>
      </p:sp>
      <p:sp>
        <p:nvSpPr>
          <p:cNvPr id="671" name="Shape 671"/>
          <p:cNvSpPr/>
          <p:nvPr/>
        </p:nvSpPr>
        <p:spPr>
          <a:xfrm>
            <a:off x="1744485" y="3128447"/>
            <a:ext cx="3164617" cy="3164617"/>
          </a:xfrm>
          <a:prstGeom prst="rect">
            <a:avLst/>
          </a:prstGeom>
          <a:solidFill>
            <a:srgbClr val="75C5CD"/>
          </a:solidFill>
          <a:ln w="38100">
            <a:solidFill>
              <a:srgbClr val="75C5C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HUMAN</a:t>
            </a:r>
            <a:br/>
            <a:r>
              <a:t>INTEREST</a:t>
            </a:r>
          </a:p>
        </p:txBody>
      </p:sp>
      <p:sp>
        <p:nvSpPr>
          <p:cNvPr id="672" name="Shape 672"/>
          <p:cNvSpPr/>
          <p:nvPr/>
        </p:nvSpPr>
        <p:spPr>
          <a:xfrm>
            <a:off x="1744485" y="7422935"/>
            <a:ext cx="3164617" cy="3164617"/>
          </a:xfrm>
          <a:prstGeom prst="rect">
            <a:avLst/>
          </a:prstGeom>
          <a:solidFill>
            <a:srgbClr val="75C5CD"/>
          </a:solidFill>
          <a:ln w="38100">
            <a:solidFill>
              <a:srgbClr val="75C5C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PRODUCT</a:t>
            </a:r>
            <a:br/>
            <a:r>
              <a:t>MARKETING</a:t>
            </a:r>
          </a:p>
        </p:txBody>
      </p:sp>
      <p:sp>
        <p:nvSpPr>
          <p:cNvPr id="673" name="Shape 673"/>
          <p:cNvSpPr/>
          <p:nvPr/>
        </p:nvSpPr>
        <p:spPr>
          <a:xfrm>
            <a:off x="6177089" y="3128447"/>
            <a:ext cx="3164616" cy="3164617"/>
          </a:xfrm>
          <a:prstGeom prst="rect">
            <a:avLst/>
          </a:prstGeom>
          <a:solidFill>
            <a:srgbClr val="75C5CD"/>
          </a:solidFill>
          <a:ln w="38100">
            <a:solidFill>
              <a:srgbClr val="75C5C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EXPERTISE</a:t>
            </a:r>
          </a:p>
        </p:txBody>
      </p:sp>
      <p:sp>
        <p:nvSpPr>
          <p:cNvPr id="674" name="Shape 674"/>
          <p:cNvSpPr/>
          <p:nvPr/>
        </p:nvSpPr>
        <p:spPr>
          <a:xfrm>
            <a:off x="6177089" y="7422936"/>
            <a:ext cx="3164616" cy="3164616"/>
          </a:xfrm>
          <a:prstGeom prst="rect">
            <a:avLst/>
          </a:prstGeom>
          <a:solidFill>
            <a:srgbClr val="75C5CD"/>
          </a:solidFill>
          <a:ln w="38100">
            <a:solidFill>
              <a:srgbClr val="75C5C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BEHIND THE SCENES</a:t>
            </a:r>
          </a:p>
        </p:txBody>
      </p:sp>
      <p:sp>
        <p:nvSpPr>
          <p:cNvPr id="675" name="Shape 675"/>
          <p:cNvSpPr/>
          <p:nvPr/>
        </p:nvSpPr>
        <p:spPr>
          <a:xfrm>
            <a:off x="10609691" y="3128447"/>
            <a:ext cx="3164617" cy="3164617"/>
          </a:xfrm>
          <a:prstGeom prst="rect">
            <a:avLst/>
          </a:prstGeom>
          <a:solidFill>
            <a:srgbClr val="75C5CD"/>
          </a:solidFill>
          <a:ln w="38100">
            <a:solidFill>
              <a:srgbClr val="75C5C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TOP </a:t>
            </a:r>
            <a:br/>
            <a:r>
              <a:t>TOPICALS</a:t>
            </a:r>
          </a:p>
        </p:txBody>
      </p:sp>
      <p:sp>
        <p:nvSpPr>
          <p:cNvPr id="676" name="Shape 676"/>
          <p:cNvSpPr/>
          <p:nvPr/>
        </p:nvSpPr>
        <p:spPr>
          <a:xfrm>
            <a:off x="10609691" y="7422936"/>
            <a:ext cx="3164617" cy="3164617"/>
          </a:xfrm>
          <a:prstGeom prst="rect">
            <a:avLst/>
          </a:prstGeom>
          <a:solidFill>
            <a:srgbClr val="75C5CD"/>
          </a:solidFill>
          <a:ln w="38100">
            <a:solidFill>
              <a:srgbClr val="75C5C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ANTICIPATE</a:t>
            </a:r>
          </a:p>
          <a:p>
            <a:pPr>
              <a:defRPr sz="3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ACTUALITY</a:t>
            </a:r>
          </a:p>
        </p:txBody>
      </p:sp>
      <p:sp>
        <p:nvSpPr>
          <p:cNvPr id="677" name="Shape 677"/>
          <p:cNvSpPr/>
          <p:nvPr/>
        </p:nvSpPr>
        <p:spPr>
          <a:xfrm>
            <a:off x="19474898" y="7422935"/>
            <a:ext cx="3164616" cy="3164617"/>
          </a:xfrm>
          <a:prstGeom prst="rect">
            <a:avLst/>
          </a:prstGeom>
          <a:solidFill>
            <a:srgbClr val="75C5CD"/>
          </a:solidFill>
          <a:ln w="38100">
            <a:solidFill>
              <a:srgbClr val="75C5C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THIRD PARTY CONTENT</a:t>
            </a:r>
          </a:p>
        </p:txBody>
      </p:sp>
      <p:sp>
        <p:nvSpPr>
          <p:cNvPr id="678" name="Shape 678"/>
          <p:cNvSpPr/>
          <p:nvPr/>
        </p:nvSpPr>
        <p:spPr>
          <a:xfrm>
            <a:off x="15042295" y="7422936"/>
            <a:ext cx="3164617" cy="3164617"/>
          </a:xfrm>
          <a:prstGeom prst="rect">
            <a:avLst/>
          </a:prstGeom>
          <a:solidFill>
            <a:srgbClr val="75C5CD"/>
          </a:solidFill>
          <a:ln w="38100">
            <a:solidFill>
              <a:srgbClr val="75C5C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“NEW(S)”!</a:t>
            </a:r>
          </a:p>
        </p:txBody>
      </p:sp>
      <p:sp>
        <p:nvSpPr>
          <p:cNvPr id="679" name="Shape 679"/>
          <p:cNvSpPr/>
          <p:nvPr/>
        </p:nvSpPr>
        <p:spPr>
          <a:xfrm>
            <a:off x="19474898" y="3128447"/>
            <a:ext cx="3164616" cy="3164617"/>
          </a:xfrm>
          <a:prstGeom prst="rect">
            <a:avLst/>
          </a:prstGeom>
          <a:solidFill>
            <a:srgbClr val="75C5CD"/>
          </a:solidFill>
          <a:ln w="38100">
            <a:solidFill>
              <a:srgbClr val="75C5C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NOSTALGIA</a:t>
            </a:r>
          </a:p>
        </p:txBody>
      </p:sp>
      <p:sp>
        <p:nvSpPr>
          <p:cNvPr id="680" name="Shape 680"/>
          <p:cNvSpPr/>
          <p:nvPr/>
        </p:nvSpPr>
        <p:spPr>
          <a:xfrm>
            <a:off x="15042295" y="3128447"/>
            <a:ext cx="3164617" cy="3164617"/>
          </a:xfrm>
          <a:prstGeom prst="rect">
            <a:avLst/>
          </a:prstGeom>
          <a:solidFill>
            <a:srgbClr val="75C5CD"/>
          </a:solidFill>
          <a:ln w="38100">
            <a:solidFill>
              <a:srgbClr val="75C5C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LOCAL</a:t>
            </a:r>
            <a:br/>
            <a:r>
              <a:t>CONTENT</a:t>
            </a:r>
          </a:p>
        </p:txBody>
      </p:sp>
      <p:sp>
        <p:nvSpPr>
          <p:cNvPr id="19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0" name="Shape 622"/>
          <p:cNvSpPr/>
          <p:nvPr/>
        </p:nvSpPr>
        <p:spPr>
          <a:xfrm>
            <a:off x="1329226" y="843491"/>
            <a:ext cx="15702408" cy="115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“ CONTENT: STRATEGY’S FUEL</a:t>
            </a:r>
            <a:r>
              <a:rPr>
                <a:solidFill>
                  <a:srgbClr val="ABCB39"/>
                </a:solidFill>
              </a:rPr>
              <a:t> </a:t>
            </a:r>
            <a:r>
              <a:t>”</a:t>
            </a:r>
          </a:p>
        </p:txBody>
      </p:sp>
      <p:sp>
        <p:nvSpPr>
          <p:cNvPr id="21" name="Shape 623"/>
          <p:cNvSpPr/>
          <p:nvPr/>
        </p:nvSpPr>
        <p:spPr>
          <a:xfrm>
            <a:off x="1742016" y="2197098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214" y="-1053290"/>
            <a:ext cx="26318403" cy="1476929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hape 453"/>
          <p:cNvSpPr/>
          <p:nvPr/>
        </p:nvSpPr>
        <p:spPr>
          <a:xfrm>
            <a:off x="-51502" y="11995063"/>
            <a:ext cx="24487004" cy="1813099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</p:spPr>
        <p:txBody>
          <a:bodyPr lIns="71436" tIns="71436" rIns="71436" bIns="71436" anchor="ctr"/>
          <a:lstStyle/>
          <a:p>
            <a:pPr defTabSz="82153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5" name="Shape 455"/>
          <p:cNvSpPr/>
          <p:nvPr/>
        </p:nvSpPr>
        <p:spPr>
          <a:xfrm>
            <a:off x="4320076" y="3700400"/>
            <a:ext cx="9880909" cy="3098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dirty="0">
                <a:solidFill>
                  <a:srgbClr val="1D8193"/>
                </a:solidFill>
              </a:rPr>
              <a:t>BRING EVERYTHING</a:t>
            </a:r>
          </a:p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dirty="0">
                <a:solidFill>
                  <a:srgbClr val="1D8193"/>
                </a:solidFill>
              </a:rPr>
              <a:t>TOGETHER</a:t>
            </a:r>
            <a:endParaRPr dirty="0"/>
          </a:p>
          <a:p>
            <a:pPr algn="l" defTabSz="821531">
              <a:lnSpc>
                <a:spcPct val="80000"/>
              </a:lnSpc>
              <a:defRPr sz="8000">
                <a:solidFill>
                  <a:srgbClr val="ACCB39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dirty="0"/>
              <a:t>ON 1 PAGE</a:t>
            </a:r>
            <a:endParaRPr dirty="0"/>
          </a:p>
        </p:txBody>
      </p:sp>
      <p:sp>
        <p:nvSpPr>
          <p:cNvPr id="456" name="Shape 456"/>
          <p:cNvSpPr/>
          <p:nvPr/>
        </p:nvSpPr>
        <p:spPr>
          <a:xfrm>
            <a:off x="4515673" y="7179733"/>
            <a:ext cx="3245095" cy="1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65949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Dollarphotoclub_86312419-filtered.jpeg"/>
          <p:cNvPicPr>
            <a:picLocks noChangeAspect="1"/>
          </p:cNvPicPr>
          <p:nvPr/>
        </p:nvPicPr>
        <p:blipFill>
          <a:blip r:embed="rId2">
            <a:alphaModFix amt="77472"/>
            <a:extLst/>
          </a:blip>
          <a:srcRect t="14394" b="802"/>
          <a:stretch>
            <a:fillRect/>
          </a:stretch>
        </p:blipFill>
        <p:spPr>
          <a:xfrm>
            <a:off x="-1" y="-35751"/>
            <a:ext cx="24384001" cy="137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Shape 702"/>
          <p:cNvSpPr/>
          <p:nvPr/>
        </p:nvSpPr>
        <p:spPr>
          <a:xfrm>
            <a:off x="-51501" y="-1192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74079"/>
                </a:srgbClr>
              </a:gs>
              <a:gs pos="100000">
                <a:srgbClr val="269FB5">
                  <a:alpha val="5555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3" name="Shape 703"/>
          <p:cNvSpPr/>
          <p:nvPr/>
        </p:nvSpPr>
        <p:spPr>
          <a:xfrm flipV="1">
            <a:off x="-2643188" y="733447"/>
            <a:ext cx="1" cy="9207124"/>
          </a:xfrm>
          <a:prstGeom prst="line">
            <a:avLst/>
          </a:prstGeom>
          <a:ln w="1016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704" name="Shape 704"/>
          <p:cNvSpPr/>
          <p:nvPr/>
        </p:nvSpPr>
        <p:spPr>
          <a:xfrm>
            <a:off x="3177076" y="843491"/>
            <a:ext cx="13380848" cy="115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“ AMBASSADORS CANVAS</a:t>
            </a:r>
            <a:r>
              <a:rPr>
                <a:solidFill>
                  <a:srgbClr val="ABCB39"/>
                </a:solidFill>
              </a:rPr>
              <a:t> </a:t>
            </a:r>
            <a:r>
              <a:t>”</a:t>
            </a:r>
          </a:p>
        </p:txBody>
      </p:sp>
      <p:sp>
        <p:nvSpPr>
          <p:cNvPr id="705" name="Shape 705"/>
          <p:cNvSpPr/>
          <p:nvPr/>
        </p:nvSpPr>
        <p:spPr>
          <a:xfrm>
            <a:off x="3589866" y="2197098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06" name="Shape 706"/>
          <p:cNvSpPr/>
          <p:nvPr/>
        </p:nvSpPr>
        <p:spPr>
          <a:xfrm>
            <a:off x="4685624" y="8185321"/>
            <a:ext cx="155575" cy="592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54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/>
            </a:r>
            <a:br/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</p:txBody>
      </p:sp>
      <p:sp>
        <p:nvSpPr>
          <p:cNvPr id="707" name="Shape 707"/>
          <p:cNvSpPr/>
          <p:nvPr/>
        </p:nvSpPr>
        <p:spPr>
          <a:xfrm>
            <a:off x="9022664" y="5518312"/>
            <a:ext cx="13595745" cy="161099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08" name="Shape 708"/>
          <p:cNvSpPr/>
          <p:nvPr/>
        </p:nvSpPr>
        <p:spPr>
          <a:xfrm>
            <a:off x="20329073" y="2726123"/>
            <a:ext cx="2223937" cy="619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r" defTabSz="546100">
              <a:defRPr sz="2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WHO IS OUR AMBASSADOR?</a:t>
            </a:r>
          </a:p>
        </p:txBody>
      </p:sp>
      <p:sp>
        <p:nvSpPr>
          <p:cNvPr id="709" name="Shape 709"/>
          <p:cNvSpPr/>
          <p:nvPr/>
        </p:nvSpPr>
        <p:spPr>
          <a:xfrm>
            <a:off x="15360445" y="2634763"/>
            <a:ext cx="7256715" cy="2890906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10" name="Shape 710"/>
          <p:cNvSpPr/>
          <p:nvPr/>
        </p:nvSpPr>
        <p:spPr>
          <a:xfrm>
            <a:off x="14768328" y="12538644"/>
            <a:ext cx="2583315" cy="619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46100">
              <a:defRPr sz="2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WHAT WE WILL ASK OUR AMBASSADOR</a:t>
            </a:r>
          </a:p>
        </p:txBody>
      </p:sp>
      <p:sp>
        <p:nvSpPr>
          <p:cNvPr id="711" name="Shape 711"/>
          <p:cNvSpPr/>
          <p:nvPr/>
        </p:nvSpPr>
        <p:spPr>
          <a:xfrm>
            <a:off x="9022422" y="7126740"/>
            <a:ext cx="9290752" cy="6112598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1768468" y="5535012"/>
            <a:ext cx="7256432" cy="159550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13" name="Shape 713"/>
          <p:cNvSpPr/>
          <p:nvPr/>
        </p:nvSpPr>
        <p:spPr>
          <a:xfrm>
            <a:off x="1851815" y="10690682"/>
            <a:ext cx="2694887" cy="78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546100">
              <a:defRPr sz="2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FREQUENCY OF ASKING &amp; GIVING</a:t>
            </a:r>
          </a:p>
        </p:txBody>
      </p:sp>
      <p:sp>
        <p:nvSpPr>
          <p:cNvPr id="714" name="Shape 714"/>
          <p:cNvSpPr/>
          <p:nvPr/>
        </p:nvSpPr>
        <p:spPr>
          <a:xfrm>
            <a:off x="9022760" y="2633801"/>
            <a:ext cx="6324807" cy="2890906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15" name="Shape 715"/>
          <p:cNvSpPr/>
          <p:nvPr/>
        </p:nvSpPr>
        <p:spPr>
          <a:xfrm>
            <a:off x="1767926" y="2629420"/>
            <a:ext cx="7257516" cy="290159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16" name="Shape 716"/>
          <p:cNvSpPr/>
          <p:nvPr/>
        </p:nvSpPr>
        <p:spPr>
          <a:xfrm>
            <a:off x="1817317" y="2726123"/>
            <a:ext cx="3432826" cy="619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546100">
              <a:defRPr sz="2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GOALS</a:t>
            </a:r>
            <a:br/>
            <a:r>
              <a:t>OF THE PROGRAM</a:t>
            </a:r>
          </a:p>
        </p:txBody>
      </p:sp>
      <p:sp>
        <p:nvSpPr>
          <p:cNvPr id="717" name="Shape 717"/>
          <p:cNvSpPr/>
          <p:nvPr/>
        </p:nvSpPr>
        <p:spPr>
          <a:xfrm>
            <a:off x="9057944" y="2510517"/>
            <a:ext cx="3432826" cy="105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546100">
              <a:defRPr sz="2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STRUCTURE OF THE PROGRAM</a:t>
            </a:r>
          </a:p>
        </p:txBody>
      </p:sp>
      <p:sp>
        <p:nvSpPr>
          <p:cNvPr id="718" name="Shape 718"/>
          <p:cNvSpPr/>
          <p:nvPr/>
        </p:nvSpPr>
        <p:spPr>
          <a:xfrm>
            <a:off x="9097974" y="12538644"/>
            <a:ext cx="2694887" cy="619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546100">
              <a:defRPr sz="2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WHAT WE WILL GIVE OUR AMBASSADOR</a:t>
            </a:r>
          </a:p>
        </p:txBody>
      </p:sp>
      <p:sp>
        <p:nvSpPr>
          <p:cNvPr id="719" name="Shape 719"/>
          <p:cNvSpPr/>
          <p:nvPr/>
        </p:nvSpPr>
        <p:spPr>
          <a:xfrm>
            <a:off x="1769763" y="5535012"/>
            <a:ext cx="7253842" cy="7704219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20" name="Shape 720"/>
          <p:cNvSpPr/>
          <p:nvPr/>
        </p:nvSpPr>
        <p:spPr>
          <a:xfrm>
            <a:off x="1851815" y="7212064"/>
            <a:ext cx="2694887" cy="78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546100">
              <a:defRPr sz="2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KPI’S</a:t>
            </a:r>
          </a:p>
        </p:txBody>
      </p:sp>
      <p:sp>
        <p:nvSpPr>
          <p:cNvPr id="721" name="Shape 721"/>
          <p:cNvSpPr/>
          <p:nvPr/>
        </p:nvSpPr>
        <p:spPr>
          <a:xfrm>
            <a:off x="18311404" y="7125978"/>
            <a:ext cx="4305757" cy="6113360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22" name="Shape 722"/>
          <p:cNvSpPr/>
          <p:nvPr/>
        </p:nvSpPr>
        <p:spPr>
          <a:xfrm>
            <a:off x="19979099" y="12538644"/>
            <a:ext cx="2583316" cy="619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r" defTabSz="546100">
              <a:defRPr sz="2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RECRUITMENT OF AMBASSADORS</a:t>
            </a:r>
          </a:p>
        </p:txBody>
      </p:sp>
      <p:sp>
        <p:nvSpPr>
          <p:cNvPr id="723" name="Shape 723"/>
          <p:cNvSpPr/>
          <p:nvPr/>
        </p:nvSpPr>
        <p:spPr>
          <a:xfrm flipV="1">
            <a:off x="13808564" y="7148372"/>
            <a:ext cx="1" cy="6069334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24" name="Shape 724"/>
          <p:cNvSpPr/>
          <p:nvPr/>
        </p:nvSpPr>
        <p:spPr>
          <a:xfrm flipH="1" flipV="1">
            <a:off x="1756208" y="10596388"/>
            <a:ext cx="7284195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25" name="Shape 725"/>
          <p:cNvSpPr/>
          <p:nvPr/>
        </p:nvSpPr>
        <p:spPr>
          <a:xfrm>
            <a:off x="1851815" y="5597348"/>
            <a:ext cx="2694887" cy="78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546100">
              <a:defRPr sz="2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PROJECT OWNERSHIP</a:t>
            </a:r>
          </a:p>
        </p:txBody>
      </p:sp>
      <p:sp>
        <p:nvSpPr>
          <p:cNvPr id="726" name="Shape 726"/>
          <p:cNvSpPr/>
          <p:nvPr/>
        </p:nvSpPr>
        <p:spPr>
          <a:xfrm>
            <a:off x="9049805" y="5546548"/>
            <a:ext cx="12251520" cy="1554519"/>
          </a:xfrm>
          <a:prstGeom prst="rect">
            <a:avLst/>
          </a:prstGeom>
          <a:solidFill>
            <a:srgbClr val="C5DE4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rPr lang="en-US" dirty="0"/>
              <a:t>AMBASSADOR PROGRAM</a:t>
            </a:r>
            <a:r>
              <a:rPr dirty="0"/>
              <a:t> NAME</a:t>
            </a:r>
          </a:p>
        </p:txBody>
      </p:sp>
      <p:pic>
        <p:nvPicPr>
          <p:cNvPr id="727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58237" y="5695157"/>
            <a:ext cx="889001" cy="125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/>
        </p:nvSpPr>
        <p:spPr>
          <a:xfrm>
            <a:off x="-51501" y="31255"/>
            <a:ext cx="24487002" cy="13714450"/>
          </a:xfrm>
          <a:prstGeom prst="rect">
            <a:avLst/>
          </a:prstGeom>
          <a:gradFill>
            <a:gsLst>
              <a:gs pos="0">
                <a:srgbClr val="FFFFFF">
                  <a:alpha val="74079"/>
                </a:srgbClr>
              </a:gs>
              <a:gs pos="100000">
                <a:srgbClr val="F1F1F1">
                  <a:alpha val="7407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6" name="VS_social_seeder_sky.pdf"/>
          <p:cNvPicPr>
            <a:picLocks noChangeAspect="1"/>
          </p:cNvPicPr>
          <p:nvPr/>
        </p:nvPicPr>
        <p:blipFill>
          <a:blip r:embed="rId2">
            <a:alphaModFix amt="25931"/>
            <a:extLst/>
          </a:blip>
          <a:stretch>
            <a:fillRect/>
          </a:stretch>
        </p:blipFill>
        <p:spPr>
          <a:xfrm>
            <a:off x="-63500" y="5431279"/>
            <a:ext cx="24511000" cy="828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logo_social_seeder_color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2.png"/>
          <p:cNvPicPr>
            <a:picLocks noChangeAspect="1"/>
          </p:cNvPicPr>
          <p:nvPr/>
        </p:nvPicPr>
        <p:blipFill>
          <a:blip r:embed="rId4">
            <a:alphaModFix amt="10336"/>
            <a:extLst/>
          </a:blip>
          <a:stretch>
            <a:fillRect/>
          </a:stretch>
        </p:blipFill>
        <p:spPr>
          <a:xfrm>
            <a:off x="12687300" y="-598488"/>
            <a:ext cx="11205389" cy="1587872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/>
        </p:nvSpPr>
        <p:spPr>
          <a:xfrm>
            <a:off x="1052919" y="1028013"/>
            <a:ext cx="8818039" cy="165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 defTabSz="821530">
              <a:lnSpc>
                <a:spcPct val="70000"/>
              </a:lnSpc>
              <a:defRPr sz="7000">
                <a:solidFill>
                  <a:srgbClr val="1D8192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/>
              <a:t>AGENDA</a:t>
            </a:r>
          </a:p>
          <a:p>
            <a:pPr algn="l" defTabSz="821530">
              <a:lnSpc>
                <a:spcPct val="70000"/>
              </a:lnSpc>
              <a:defRPr sz="7000">
                <a:solidFill>
                  <a:srgbClr val="1D8192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nl-BE" dirty="0" smtClean="0"/>
              <a:t>THIS EVENING</a:t>
            </a:r>
            <a:endParaRPr dirty="0"/>
          </a:p>
        </p:txBody>
      </p:sp>
      <p:sp>
        <p:nvSpPr>
          <p:cNvPr id="230" name="Shape 230"/>
          <p:cNvSpPr/>
          <p:nvPr/>
        </p:nvSpPr>
        <p:spPr>
          <a:xfrm>
            <a:off x="1041118" y="4521200"/>
            <a:ext cx="22015451" cy="467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endParaRPr dirty="0"/>
          </a:p>
          <a:p>
            <a:pPr marL="571500" lvl="2" indent="-571500" algn="l">
              <a:buSzPct val="100000"/>
              <a:buBlip>
                <a:blip r:embed="rId5"/>
              </a:buBlip>
              <a:defRPr sz="6000">
                <a:solidFill>
                  <a:srgbClr val="1C7C8C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dirty="0"/>
              <a:t>   SOCIAL MEDIA </a:t>
            </a:r>
            <a:r>
              <a:rPr lang="en-US" dirty="0"/>
              <a:t>CHALLENGE</a:t>
            </a:r>
            <a:endParaRPr dirty="0"/>
          </a:p>
          <a:p>
            <a:pPr marL="571500" lvl="3" indent="-571500" algn="l">
              <a:buSzPct val="100000"/>
              <a:buBlip>
                <a:blip r:embed="rId5"/>
              </a:buBlip>
              <a:defRPr sz="6000">
                <a:solidFill>
                  <a:srgbClr val="1C7C8C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dirty="0"/>
              <a:t>   INTRODUCTION TO AMBASSADOR MARKETING</a:t>
            </a:r>
            <a:endParaRPr lang="nl-BE" dirty="0"/>
          </a:p>
          <a:p>
            <a:pPr marL="571500" indent="-571500" algn="l">
              <a:buSzPct val="100000"/>
              <a:buBlip>
                <a:blip r:embed="rId5"/>
              </a:buBlip>
              <a:defRPr sz="6000">
                <a:solidFill>
                  <a:srgbClr val="1C7C8C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nl-BE" dirty="0"/>
              <a:t>   HOW TO START AN AMBASSADOR PROGRAM</a:t>
            </a:r>
          </a:p>
          <a:p>
            <a:pPr marL="571500" indent="-571500" algn="l">
              <a:buSzPct val="100000"/>
              <a:buBlip>
                <a:blip r:embed="rId5"/>
              </a:buBlip>
              <a:defRPr sz="6000">
                <a:solidFill>
                  <a:srgbClr val="1C7C8C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dirty="0"/>
              <a:t>   TAKE AWAYS</a:t>
            </a:r>
          </a:p>
        </p:txBody>
      </p:sp>
      <p:sp>
        <p:nvSpPr>
          <p:cNvPr id="231" name="Shape 231"/>
          <p:cNvSpPr/>
          <p:nvPr/>
        </p:nvSpPr>
        <p:spPr>
          <a:xfrm>
            <a:off x="1151466" y="2963333"/>
            <a:ext cx="3245095" cy="1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14262405" y="1279737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rgbClr val="1D8192"/>
                </a:solidFill>
              </a:rPr>
              <a:t>SOCIAL SEEDER</a:t>
            </a:r>
            <a:r>
              <a:rPr dirty="0"/>
              <a:t>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Dollarphotoclub_86312419-filtered.jpeg"/>
          <p:cNvPicPr>
            <a:picLocks noChangeAspect="1"/>
          </p:cNvPicPr>
          <p:nvPr/>
        </p:nvPicPr>
        <p:blipFill>
          <a:blip r:embed="rId2">
            <a:alphaModFix amt="77472"/>
            <a:extLst/>
          </a:blip>
          <a:srcRect t="14394" b="802"/>
          <a:stretch>
            <a:fillRect/>
          </a:stretch>
        </p:blipFill>
        <p:spPr>
          <a:xfrm>
            <a:off x="-1" y="-35751"/>
            <a:ext cx="24384001" cy="137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30" name="Shape 730"/>
          <p:cNvSpPr/>
          <p:nvPr/>
        </p:nvSpPr>
        <p:spPr>
          <a:xfrm>
            <a:off x="-51501" y="-1192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74079"/>
                </a:srgbClr>
              </a:gs>
              <a:gs pos="100000">
                <a:srgbClr val="269FB5">
                  <a:alpha val="5555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1" name="Shape 731"/>
          <p:cNvSpPr/>
          <p:nvPr/>
        </p:nvSpPr>
        <p:spPr>
          <a:xfrm flipV="1">
            <a:off x="-2643188" y="733447"/>
            <a:ext cx="1" cy="9207124"/>
          </a:xfrm>
          <a:prstGeom prst="line">
            <a:avLst/>
          </a:prstGeom>
          <a:ln w="1016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732" name="Shape 732"/>
          <p:cNvSpPr/>
          <p:nvPr/>
        </p:nvSpPr>
        <p:spPr>
          <a:xfrm>
            <a:off x="3177076" y="843491"/>
            <a:ext cx="18117440" cy="115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“ AMBASSADORS CANVAS EXAMPLE</a:t>
            </a:r>
            <a:r>
              <a:rPr>
                <a:solidFill>
                  <a:srgbClr val="ABCB39"/>
                </a:solidFill>
              </a:rPr>
              <a:t> </a:t>
            </a:r>
            <a:r>
              <a:t>”</a:t>
            </a:r>
          </a:p>
        </p:txBody>
      </p:sp>
      <p:sp>
        <p:nvSpPr>
          <p:cNvPr id="733" name="Shape 733"/>
          <p:cNvSpPr/>
          <p:nvPr/>
        </p:nvSpPr>
        <p:spPr>
          <a:xfrm>
            <a:off x="3589866" y="2197098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4" name="Shape 734"/>
          <p:cNvSpPr/>
          <p:nvPr/>
        </p:nvSpPr>
        <p:spPr>
          <a:xfrm>
            <a:off x="4685624" y="8185321"/>
            <a:ext cx="155575" cy="592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lnSpc>
                <a:spcPct val="80000"/>
              </a:lnSpc>
              <a:defRPr sz="54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/>
            </a:r>
            <a:br/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  <a:p>
            <a:pPr marL="1143000" indent="-1143000" defTabSz="821530">
              <a:lnSpc>
                <a:spcPct val="80000"/>
              </a:lnSpc>
              <a:buSzPct val="100000"/>
              <a:buFont typeface="Arial"/>
              <a:buChar char="•"/>
              <a:defRPr sz="9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sz="9600"/>
          </a:p>
        </p:txBody>
      </p:sp>
      <p:sp>
        <p:nvSpPr>
          <p:cNvPr id="735" name="Shape 735"/>
          <p:cNvSpPr/>
          <p:nvPr/>
        </p:nvSpPr>
        <p:spPr>
          <a:xfrm>
            <a:off x="9022664" y="5518312"/>
            <a:ext cx="13595745" cy="161099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36" name="Shape 736"/>
          <p:cNvSpPr/>
          <p:nvPr/>
        </p:nvSpPr>
        <p:spPr>
          <a:xfrm>
            <a:off x="20092575" y="2726123"/>
            <a:ext cx="2460435" cy="880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r" defTabSz="546100">
              <a:defRPr sz="2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WHO IS OUR AMBASSADOR?</a:t>
            </a:r>
          </a:p>
        </p:txBody>
      </p:sp>
      <p:sp>
        <p:nvSpPr>
          <p:cNvPr id="737" name="Shape 737"/>
          <p:cNvSpPr/>
          <p:nvPr/>
        </p:nvSpPr>
        <p:spPr>
          <a:xfrm>
            <a:off x="15360445" y="2634763"/>
            <a:ext cx="7256715" cy="2890906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38" name="Shape 738"/>
          <p:cNvSpPr/>
          <p:nvPr/>
        </p:nvSpPr>
        <p:spPr>
          <a:xfrm>
            <a:off x="14620109" y="12141183"/>
            <a:ext cx="2731534" cy="713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46100">
              <a:defRPr sz="2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rPr dirty="0"/>
              <a:t>WHAT WE WILL ASK OUR AMBASSADOR</a:t>
            </a:r>
          </a:p>
        </p:txBody>
      </p:sp>
      <p:sp>
        <p:nvSpPr>
          <p:cNvPr id="739" name="Shape 739"/>
          <p:cNvSpPr/>
          <p:nvPr/>
        </p:nvSpPr>
        <p:spPr>
          <a:xfrm>
            <a:off x="9022422" y="7126740"/>
            <a:ext cx="9290752" cy="6112598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40" name="Shape 740"/>
          <p:cNvSpPr/>
          <p:nvPr/>
        </p:nvSpPr>
        <p:spPr>
          <a:xfrm>
            <a:off x="1768468" y="5535012"/>
            <a:ext cx="7256432" cy="159550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41" name="Shape 741"/>
          <p:cNvSpPr/>
          <p:nvPr/>
        </p:nvSpPr>
        <p:spPr>
          <a:xfrm>
            <a:off x="1851815" y="10690682"/>
            <a:ext cx="2694887" cy="78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546100">
              <a:defRPr sz="2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FREQUENCY OF ASKING &amp; GIVING</a:t>
            </a:r>
          </a:p>
        </p:txBody>
      </p:sp>
      <p:sp>
        <p:nvSpPr>
          <p:cNvPr id="742" name="Shape 742"/>
          <p:cNvSpPr/>
          <p:nvPr/>
        </p:nvSpPr>
        <p:spPr>
          <a:xfrm>
            <a:off x="9022760" y="2633801"/>
            <a:ext cx="6324807" cy="2890906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43" name="Shape 743"/>
          <p:cNvSpPr/>
          <p:nvPr/>
        </p:nvSpPr>
        <p:spPr>
          <a:xfrm>
            <a:off x="1767926" y="2629420"/>
            <a:ext cx="7257516" cy="290159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44" name="Shape 744"/>
          <p:cNvSpPr/>
          <p:nvPr/>
        </p:nvSpPr>
        <p:spPr>
          <a:xfrm>
            <a:off x="1817317" y="2573723"/>
            <a:ext cx="3495396" cy="89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546100">
              <a:defRPr sz="2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GOALS</a:t>
            </a:r>
            <a:br/>
            <a:r>
              <a:t>OF THE PROGRAM</a:t>
            </a:r>
          </a:p>
        </p:txBody>
      </p:sp>
      <p:sp>
        <p:nvSpPr>
          <p:cNvPr id="745" name="Shape 745"/>
          <p:cNvSpPr/>
          <p:nvPr/>
        </p:nvSpPr>
        <p:spPr>
          <a:xfrm>
            <a:off x="9057944" y="2510517"/>
            <a:ext cx="3432826" cy="105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546100">
              <a:defRPr sz="2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STRUCTURE OF THE PROGRAM</a:t>
            </a:r>
          </a:p>
        </p:txBody>
      </p:sp>
      <p:sp>
        <p:nvSpPr>
          <p:cNvPr id="746" name="Shape 746"/>
          <p:cNvSpPr/>
          <p:nvPr/>
        </p:nvSpPr>
        <p:spPr>
          <a:xfrm>
            <a:off x="9209640" y="12470498"/>
            <a:ext cx="2931231" cy="857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546100">
              <a:defRPr sz="2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WHAT WE WILL GIVE OUR AMBASSADOR</a:t>
            </a:r>
          </a:p>
        </p:txBody>
      </p:sp>
      <p:sp>
        <p:nvSpPr>
          <p:cNvPr id="747" name="Shape 747"/>
          <p:cNvSpPr/>
          <p:nvPr/>
        </p:nvSpPr>
        <p:spPr>
          <a:xfrm>
            <a:off x="1769763" y="5535012"/>
            <a:ext cx="7253842" cy="7704219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48" name="Shape 748"/>
          <p:cNvSpPr/>
          <p:nvPr/>
        </p:nvSpPr>
        <p:spPr>
          <a:xfrm>
            <a:off x="1851815" y="7212064"/>
            <a:ext cx="2694887" cy="78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546100">
              <a:defRPr sz="2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KPI’S</a:t>
            </a:r>
          </a:p>
        </p:txBody>
      </p:sp>
      <p:sp>
        <p:nvSpPr>
          <p:cNvPr id="749" name="Shape 749"/>
          <p:cNvSpPr/>
          <p:nvPr/>
        </p:nvSpPr>
        <p:spPr>
          <a:xfrm>
            <a:off x="18311404" y="7125978"/>
            <a:ext cx="4305757" cy="6113360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3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50" name="Shape 750"/>
          <p:cNvSpPr/>
          <p:nvPr/>
        </p:nvSpPr>
        <p:spPr>
          <a:xfrm>
            <a:off x="19867528" y="12470343"/>
            <a:ext cx="2694887" cy="713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r" defTabSz="546100">
              <a:defRPr sz="2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RECRUITMENT OF AMBASSADORS</a:t>
            </a:r>
          </a:p>
        </p:txBody>
      </p:sp>
      <p:sp>
        <p:nvSpPr>
          <p:cNvPr id="751" name="Shape 751"/>
          <p:cNvSpPr/>
          <p:nvPr/>
        </p:nvSpPr>
        <p:spPr>
          <a:xfrm flipV="1">
            <a:off x="13808564" y="7148372"/>
            <a:ext cx="1" cy="6069334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52" name="Shape 752"/>
          <p:cNvSpPr/>
          <p:nvPr/>
        </p:nvSpPr>
        <p:spPr>
          <a:xfrm flipH="1" flipV="1">
            <a:off x="1756208" y="10596388"/>
            <a:ext cx="7284195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53" name="Shape 753"/>
          <p:cNvSpPr/>
          <p:nvPr/>
        </p:nvSpPr>
        <p:spPr>
          <a:xfrm>
            <a:off x="1851815" y="5597348"/>
            <a:ext cx="2694887" cy="78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546100">
              <a:defRPr sz="2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PROJECT OWNERSHIP</a:t>
            </a:r>
          </a:p>
        </p:txBody>
      </p:sp>
      <p:sp>
        <p:nvSpPr>
          <p:cNvPr id="754" name="Shape 754"/>
          <p:cNvSpPr/>
          <p:nvPr/>
        </p:nvSpPr>
        <p:spPr>
          <a:xfrm>
            <a:off x="9049805" y="5546548"/>
            <a:ext cx="13541463" cy="1554519"/>
          </a:xfrm>
          <a:prstGeom prst="rect">
            <a:avLst/>
          </a:prstGeom>
          <a:solidFill>
            <a:srgbClr val="C5DE4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DATAFLOW</a:t>
            </a:r>
          </a:p>
        </p:txBody>
      </p:sp>
      <p:sp>
        <p:nvSpPr>
          <p:cNvPr id="755" name="Shape 755"/>
          <p:cNvSpPr/>
          <p:nvPr/>
        </p:nvSpPr>
        <p:spPr>
          <a:xfrm>
            <a:off x="1742926" y="2442632"/>
            <a:ext cx="7307515" cy="390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Recruit new colleagues </a:t>
            </a:r>
            <a:br/>
            <a:r>
              <a:t>for the HR department</a:t>
            </a:r>
          </a:p>
          <a:p>
            <a:pPr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with a specific profile</a:t>
            </a:r>
          </a:p>
          <a:p>
            <a:pPr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in a low cost but highly efficient way</a:t>
            </a:r>
          </a:p>
        </p:txBody>
      </p:sp>
      <p:sp>
        <p:nvSpPr>
          <p:cNvPr id="756" name="Shape 756"/>
          <p:cNvSpPr/>
          <p:nvPr/>
        </p:nvSpPr>
        <p:spPr>
          <a:xfrm>
            <a:off x="1742926" y="4699515"/>
            <a:ext cx="7307515" cy="390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HR department</a:t>
            </a:r>
          </a:p>
        </p:txBody>
      </p:sp>
      <p:sp>
        <p:nvSpPr>
          <p:cNvPr id="757" name="Shape 757"/>
          <p:cNvSpPr/>
          <p:nvPr/>
        </p:nvSpPr>
        <p:spPr>
          <a:xfrm>
            <a:off x="8538243" y="2442632"/>
            <a:ext cx="7307515" cy="390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Activate departments composed </a:t>
            </a:r>
          </a:p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into teams with Star Wars </a:t>
            </a:r>
          </a:p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themed names</a:t>
            </a:r>
          </a:p>
        </p:txBody>
      </p:sp>
      <p:sp>
        <p:nvSpPr>
          <p:cNvPr id="758" name="Shape 758"/>
          <p:cNvSpPr/>
          <p:nvPr/>
        </p:nvSpPr>
        <p:spPr>
          <a:xfrm>
            <a:off x="15335045" y="2841985"/>
            <a:ext cx="7307515" cy="3107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All our employees</a:t>
            </a:r>
          </a:p>
        </p:txBody>
      </p:sp>
      <p:sp>
        <p:nvSpPr>
          <p:cNvPr id="759" name="Shape 759"/>
          <p:cNvSpPr/>
          <p:nvPr/>
        </p:nvSpPr>
        <p:spPr>
          <a:xfrm>
            <a:off x="14308067" y="8537930"/>
            <a:ext cx="3355620" cy="2520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Ambassadors to spread </a:t>
            </a:r>
          </a:p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several campaign </a:t>
            </a:r>
          </a:p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messages through s</a:t>
            </a:r>
          </a:p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ocial media platforms: </a:t>
            </a:r>
          </a:p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Facebook, LinkedIn, </a:t>
            </a:r>
          </a:p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Twitter, Google+,…</a:t>
            </a:r>
          </a:p>
        </p:txBody>
      </p:sp>
      <p:sp>
        <p:nvSpPr>
          <p:cNvPr id="760" name="Shape 760"/>
          <p:cNvSpPr/>
          <p:nvPr/>
        </p:nvSpPr>
        <p:spPr>
          <a:xfrm>
            <a:off x="9365404" y="8537495"/>
            <a:ext cx="4101898" cy="180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The team with the </a:t>
            </a:r>
          </a:p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best analytics would </a:t>
            </a:r>
          </a:p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receive teambuilding budget:</a:t>
            </a:r>
          </a:p>
          <a:p>
            <a: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Weekend in the Ardennes</a:t>
            </a:r>
          </a:p>
        </p:txBody>
      </p:sp>
      <p:sp>
        <p:nvSpPr>
          <p:cNvPr id="761" name="Shape 761"/>
          <p:cNvSpPr/>
          <p:nvPr/>
        </p:nvSpPr>
        <p:spPr>
          <a:xfrm>
            <a:off x="18831316" y="9441125"/>
            <a:ext cx="3265933" cy="74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85750" indent="-285750"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Via email &amp; coffee talks</a:t>
            </a:r>
          </a:p>
        </p:txBody>
      </p:sp>
      <p:sp>
        <p:nvSpPr>
          <p:cNvPr id="762" name="Shape 762"/>
          <p:cNvSpPr/>
          <p:nvPr/>
        </p:nvSpPr>
        <p:spPr>
          <a:xfrm>
            <a:off x="1558656" y="6798186"/>
            <a:ext cx="7307516" cy="3906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2 new colleagues</a:t>
            </a:r>
          </a:p>
          <a:p>
            <a:pPr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in 3 weeks</a:t>
            </a:r>
          </a:p>
        </p:txBody>
      </p:sp>
      <p:sp>
        <p:nvSpPr>
          <p:cNvPr id="763" name="Shape 763"/>
          <p:cNvSpPr/>
          <p:nvPr/>
        </p:nvSpPr>
        <p:spPr>
          <a:xfrm>
            <a:off x="1558656" y="9979290"/>
            <a:ext cx="7307516" cy="3906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defRPr sz="22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2 campaigns per week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image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214" y="-1090612"/>
            <a:ext cx="26318403" cy="14769291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Shape 766"/>
          <p:cNvSpPr/>
          <p:nvPr/>
        </p:nvSpPr>
        <p:spPr>
          <a:xfrm>
            <a:off x="-51502" y="11995063"/>
            <a:ext cx="24487004" cy="1813099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</p:spPr>
        <p:txBody>
          <a:bodyPr lIns="71436" tIns="71436" rIns="71436" bIns="71436" anchor="ctr"/>
          <a:lstStyle/>
          <a:p>
            <a:pPr defTabSz="82153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8" name="Shape 768"/>
          <p:cNvSpPr/>
          <p:nvPr/>
        </p:nvSpPr>
        <p:spPr>
          <a:xfrm>
            <a:off x="4394722" y="3681741"/>
            <a:ext cx="8423780" cy="3098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 dirty="0"/>
          </a:p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dirty="0">
                <a:solidFill>
                  <a:srgbClr val="1D8193"/>
                </a:solidFill>
              </a:rPr>
              <a:t>HOW TO</a:t>
            </a:r>
          </a:p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dirty="0">
                <a:solidFill>
                  <a:srgbClr val="B3D335"/>
                </a:solidFill>
              </a:rPr>
              <a:t>MAKE IT HAPPEN</a:t>
            </a:r>
            <a:endParaRPr dirty="0">
              <a:solidFill>
                <a:srgbClr val="B3D335"/>
              </a:solidFill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4515673" y="7347682"/>
            <a:ext cx="3245095" cy="1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FFFFFF">
                  <a:alpha val="74079"/>
                </a:srgbClr>
              </a:gs>
              <a:gs pos="100000">
                <a:srgbClr val="F1F1F1">
                  <a:alpha val="7407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73" name="VS_social_seeder_sky.pdf"/>
          <p:cNvPicPr>
            <a:picLocks noChangeAspect="1"/>
          </p:cNvPicPr>
          <p:nvPr/>
        </p:nvPicPr>
        <p:blipFill>
          <a:blip r:embed="rId2">
            <a:alphaModFix amt="25931"/>
            <a:extLst/>
          </a:blip>
          <a:stretch>
            <a:fillRect/>
          </a:stretch>
        </p:blipFill>
        <p:spPr>
          <a:xfrm>
            <a:off x="-63500" y="5431279"/>
            <a:ext cx="24511000" cy="828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VS_Social_Seeder_wheel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20050" y="2819400"/>
            <a:ext cx="8343900" cy="8102600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Shape 775"/>
          <p:cNvSpPr/>
          <p:nvPr/>
        </p:nvSpPr>
        <p:spPr>
          <a:xfrm>
            <a:off x="9722401" y="1547818"/>
            <a:ext cx="5294798" cy="1297108"/>
          </a:xfrm>
          <a:prstGeom prst="rect">
            <a:avLst/>
          </a:prstGeom>
          <a:ln w="889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6" name="Shape 776"/>
          <p:cNvSpPr/>
          <p:nvPr/>
        </p:nvSpPr>
        <p:spPr>
          <a:xfrm>
            <a:off x="10122242" y="1806343"/>
            <a:ext cx="4545915" cy="78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lnSpc>
                <a:spcPct val="120000"/>
              </a:lnSpc>
              <a:defRPr>
                <a:solidFill>
                  <a:srgbClr val="007383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RECRUITMENT</a:t>
            </a:r>
          </a:p>
        </p:txBody>
      </p:sp>
      <p:sp>
        <p:nvSpPr>
          <p:cNvPr id="777" name="Shape 777"/>
          <p:cNvSpPr/>
          <p:nvPr/>
        </p:nvSpPr>
        <p:spPr>
          <a:xfrm>
            <a:off x="16334868" y="5574446"/>
            <a:ext cx="5294797" cy="1297108"/>
          </a:xfrm>
          <a:prstGeom prst="rect">
            <a:avLst/>
          </a:prstGeom>
          <a:ln w="889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8" name="Shape 778"/>
          <p:cNvSpPr/>
          <p:nvPr/>
        </p:nvSpPr>
        <p:spPr>
          <a:xfrm>
            <a:off x="17450241" y="5830887"/>
            <a:ext cx="3064051" cy="78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lnSpc>
                <a:spcPct val="120000"/>
              </a:lnSpc>
              <a:defRPr>
                <a:solidFill>
                  <a:srgbClr val="007383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MESSAGE</a:t>
            </a:r>
          </a:p>
        </p:txBody>
      </p:sp>
      <p:sp>
        <p:nvSpPr>
          <p:cNvPr id="779" name="Shape 779"/>
          <p:cNvSpPr/>
          <p:nvPr/>
        </p:nvSpPr>
        <p:spPr>
          <a:xfrm>
            <a:off x="14836268" y="10070245"/>
            <a:ext cx="5294797" cy="1297109"/>
          </a:xfrm>
          <a:prstGeom prst="rect">
            <a:avLst/>
          </a:prstGeom>
          <a:ln w="88900">
            <a:solidFill>
              <a:srgbClr val="00738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0" name="Shape 780"/>
          <p:cNvSpPr/>
          <p:nvPr/>
        </p:nvSpPr>
        <p:spPr>
          <a:xfrm>
            <a:off x="16328011" y="10326687"/>
            <a:ext cx="2311310" cy="78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lnSpc>
                <a:spcPct val="120000"/>
              </a:lnSpc>
              <a:defRPr>
                <a:solidFill>
                  <a:srgbClr val="007383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SHARE</a:t>
            </a:r>
          </a:p>
        </p:txBody>
      </p:sp>
      <p:sp>
        <p:nvSpPr>
          <p:cNvPr id="781" name="Shape 781"/>
          <p:cNvSpPr/>
          <p:nvPr/>
        </p:nvSpPr>
        <p:spPr>
          <a:xfrm>
            <a:off x="4608534" y="10070245"/>
            <a:ext cx="5294798" cy="1297109"/>
          </a:xfrm>
          <a:prstGeom prst="rect">
            <a:avLst/>
          </a:prstGeom>
          <a:ln w="889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2" name="Shape 782"/>
          <p:cNvSpPr/>
          <p:nvPr/>
        </p:nvSpPr>
        <p:spPr>
          <a:xfrm>
            <a:off x="6100277" y="10326687"/>
            <a:ext cx="2311311" cy="78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lnSpc>
                <a:spcPct val="120000"/>
              </a:lnSpc>
              <a:defRPr>
                <a:solidFill>
                  <a:srgbClr val="007383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REACH</a:t>
            </a:r>
          </a:p>
        </p:txBody>
      </p:sp>
      <p:sp>
        <p:nvSpPr>
          <p:cNvPr id="783" name="Shape 783"/>
          <p:cNvSpPr/>
          <p:nvPr/>
        </p:nvSpPr>
        <p:spPr>
          <a:xfrm>
            <a:off x="3745331" y="6918528"/>
            <a:ext cx="4303801" cy="1578626"/>
          </a:xfrm>
          <a:prstGeom prst="rect">
            <a:avLst/>
          </a:prstGeom>
          <a:ln w="88900">
            <a:solidFill>
              <a:srgbClr val="00738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4" name="Shape 784"/>
          <p:cNvSpPr/>
          <p:nvPr/>
        </p:nvSpPr>
        <p:spPr>
          <a:xfrm>
            <a:off x="4411177" y="7070407"/>
            <a:ext cx="3502266" cy="132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lnSpc>
                <a:spcPct val="60000"/>
              </a:lnSpc>
              <a:defRPr>
                <a:solidFill>
                  <a:srgbClr val="007383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LEARN &amp; OPTIMISE</a:t>
            </a:r>
          </a:p>
        </p:txBody>
      </p:sp>
      <p:pic>
        <p:nvPicPr>
          <p:cNvPr id="785" name="logo_social_seeder_color_ic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Shape 786"/>
          <p:cNvSpPr/>
          <p:nvPr/>
        </p:nvSpPr>
        <p:spPr>
          <a:xfrm>
            <a:off x="984743" y="1437110"/>
            <a:ext cx="9273983" cy="18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lnSpc>
                <a:spcPct val="70000"/>
              </a:lnSpc>
              <a:defRPr sz="7000">
                <a:solidFill>
                  <a:srgbClr val="007383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ACTIVATION</a:t>
            </a:r>
            <a:br/>
            <a:r>
              <a:t>FRAMEWORK</a:t>
            </a:r>
          </a:p>
        </p:txBody>
      </p:sp>
      <p:sp>
        <p:nvSpPr>
          <p:cNvPr id="787" name="Shape 787"/>
          <p:cNvSpPr/>
          <p:nvPr/>
        </p:nvSpPr>
        <p:spPr>
          <a:xfrm>
            <a:off x="1052919" y="3702248"/>
            <a:ext cx="3245095" cy="1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Socialseeder_tree_fullcolor.pdf"/>
          <p:cNvPicPr>
            <a:picLocks noChangeAspect="1"/>
          </p:cNvPicPr>
          <p:nvPr/>
        </p:nvPicPr>
        <p:blipFill>
          <a:blip r:embed="rId2">
            <a:alphaModFix amt="10131"/>
            <a:extLst/>
          </a:blip>
          <a:srcRect/>
          <a:stretch>
            <a:fillRect/>
          </a:stretch>
        </p:blipFill>
        <p:spPr>
          <a:xfrm>
            <a:off x="12687300" y="-598488"/>
            <a:ext cx="11205388" cy="1587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252" y="418944"/>
            <a:ext cx="14547497" cy="128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2719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Socialseeder_tree_fullcolor.pdf"/>
          <p:cNvPicPr>
            <a:picLocks noChangeAspect="1"/>
          </p:cNvPicPr>
          <p:nvPr/>
        </p:nvPicPr>
        <p:blipFill>
          <a:blip r:embed="rId2">
            <a:alphaModFix amt="10131"/>
            <a:extLst/>
          </a:blip>
          <a:srcRect/>
          <a:stretch>
            <a:fillRect/>
          </a:stretch>
        </p:blipFill>
        <p:spPr>
          <a:xfrm>
            <a:off x="12687300" y="-598488"/>
            <a:ext cx="11205388" cy="1587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74" y="2320036"/>
            <a:ext cx="9915525" cy="1004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2141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Socialseeder_tree_fullcolor.pdf"/>
          <p:cNvPicPr>
            <a:picLocks noChangeAspect="1"/>
          </p:cNvPicPr>
          <p:nvPr/>
        </p:nvPicPr>
        <p:blipFill>
          <a:blip r:embed="rId2">
            <a:alphaModFix amt="10131"/>
            <a:extLst/>
          </a:blip>
          <a:srcRect/>
          <a:stretch>
            <a:fillRect/>
          </a:stretch>
        </p:blipFill>
        <p:spPr>
          <a:xfrm>
            <a:off x="12687300" y="-598488"/>
            <a:ext cx="11205388" cy="1587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0" y="323850"/>
            <a:ext cx="8284682" cy="1310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9179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Socialseeder_tree_fullcolor.pdf"/>
          <p:cNvPicPr>
            <a:picLocks noChangeAspect="1"/>
          </p:cNvPicPr>
          <p:nvPr/>
        </p:nvPicPr>
        <p:blipFill>
          <a:blip r:embed="rId2">
            <a:alphaModFix amt="10131"/>
            <a:extLst/>
          </a:blip>
          <a:srcRect/>
          <a:stretch>
            <a:fillRect/>
          </a:stretch>
        </p:blipFill>
        <p:spPr>
          <a:xfrm>
            <a:off x="12687300" y="-598488"/>
            <a:ext cx="11205388" cy="1587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581" y="1171576"/>
            <a:ext cx="17594838" cy="1137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7960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Socialseeder_tree_fullcolor.pdf"/>
          <p:cNvPicPr>
            <a:picLocks noChangeAspect="1"/>
          </p:cNvPicPr>
          <p:nvPr/>
        </p:nvPicPr>
        <p:blipFill>
          <a:blip r:embed="rId2">
            <a:alphaModFix amt="10131"/>
            <a:extLst/>
          </a:blip>
          <a:srcRect/>
          <a:stretch>
            <a:fillRect/>
          </a:stretch>
        </p:blipFill>
        <p:spPr>
          <a:xfrm>
            <a:off x="12687300" y="-598488"/>
            <a:ext cx="11205388" cy="1587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0" y="548428"/>
            <a:ext cx="9334500" cy="126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8823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Socialseeder_tree_fullcolor.pdf"/>
          <p:cNvPicPr>
            <a:picLocks noChangeAspect="1"/>
          </p:cNvPicPr>
          <p:nvPr/>
        </p:nvPicPr>
        <p:blipFill>
          <a:blip r:embed="rId2">
            <a:alphaModFix amt="10131"/>
            <a:extLst/>
          </a:blip>
          <a:srcRect/>
          <a:stretch>
            <a:fillRect/>
          </a:stretch>
        </p:blipFill>
        <p:spPr>
          <a:xfrm>
            <a:off x="12687300" y="-598488"/>
            <a:ext cx="11205388" cy="1587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77472"/>
            <a:ext cx="10058400" cy="1296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453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Socialseeder_tree_fullcolor.pdf"/>
          <p:cNvPicPr>
            <a:picLocks noChangeAspect="1"/>
          </p:cNvPicPr>
          <p:nvPr/>
        </p:nvPicPr>
        <p:blipFill>
          <a:blip r:embed="rId2">
            <a:alphaModFix amt="10131"/>
            <a:extLst/>
          </a:blip>
          <a:srcRect/>
          <a:stretch>
            <a:fillRect/>
          </a:stretch>
        </p:blipFill>
        <p:spPr>
          <a:xfrm>
            <a:off x="12687300" y="-598488"/>
            <a:ext cx="11205388" cy="1587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99" y="752475"/>
            <a:ext cx="22457802" cy="122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504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214" y="-1053290"/>
            <a:ext cx="26318403" cy="1476929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-51502" y="11995063"/>
            <a:ext cx="24487004" cy="1813099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</p:spPr>
        <p:txBody>
          <a:bodyPr lIns="71436" tIns="71436" rIns="71436" bIns="71436" anchor="ctr"/>
          <a:lstStyle/>
          <a:p>
            <a:pPr defTabSz="82153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4345476" y="4650043"/>
            <a:ext cx="7192674" cy="211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rgbClr val="1D8193"/>
                </a:solidFill>
              </a:rPr>
              <a:t>SOCIAL MEDIA</a:t>
            </a:r>
          </a:p>
          <a:p>
            <a:pPr algn="l" defTabSz="821531">
              <a:lnSpc>
                <a:spcPct val="80000"/>
              </a:lnSpc>
              <a:defRPr sz="8000">
                <a:solidFill>
                  <a:srgbClr val="ACCB39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dirty="0"/>
              <a:t>CHALLENGE</a:t>
            </a:r>
            <a:endParaRPr dirty="0"/>
          </a:p>
        </p:txBody>
      </p:sp>
      <p:sp>
        <p:nvSpPr>
          <p:cNvPr id="238" name="Shape 238"/>
          <p:cNvSpPr/>
          <p:nvPr/>
        </p:nvSpPr>
        <p:spPr>
          <a:xfrm>
            <a:off x="4758266" y="7179733"/>
            <a:ext cx="3245095" cy="1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Dollarphotoclub_86312419-filtered.jpeg"/>
          <p:cNvPicPr>
            <a:picLocks noChangeAspect="1"/>
          </p:cNvPicPr>
          <p:nvPr/>
        </p:nvPicPr>
        <p:blipFill>
          <a:blip r:embed="rId2">
            <a:alphaModFix amt="77472"/>
            <a:extLst/>
          </a:blip>
          <a:srcRect t="14394" b="802"/>
          <a:stretch>
            <a:fillRect/>
          </a:stretch>
        </p:blipFill>
        <p:spPr>
          <a:xfrm>
            <a:off x="-1" y="-35751"/>
            <a:ext cx="24384001" cy="137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/>
        </p:nvSpPr>
        <p:spPr>
          <a:xfrm>
            <a:off x="-51501" y="-1192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74079"/>
                </a:srgbClr>
              </a:gs>
              <a:gs pos="100000">
                <a:srgbClr val="269FB5">
                  <a:alpha val="5555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24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Shape 425"/>
          <p:cNvSpPr/>
          <p:nvPr/>
        </p:nvSpPr>
        <p:spPr>
          <a:xfrm flipV="1">
            <a:off x="-2643188" y="733447"/>
            <a:ext cx="1" cy="9207124"/>
          </a:xfrm>
          <a:prstGeom prst="line">
            <a:avLst/>
          </a:prstGeom>
          <a:ln w="1016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pic>
        <p:nvPicPr>
          <p:cNvPr id="426" name="VS_social_seeder_guy_showing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9537" y="3562615"/>
            <a:ext cx="4478238" cy="8391260"/>
          </a:xfrm>
          <a:prstGeom prst="rect">
            <a:avLst/>
          </a:prstGeom>
          <a:ln w="12700">
            <a:miter lim="400000"/>
          </a:ln>
          <a:effectLst>
            <a:outerShdw blurRad="431800" dist="86891" dir="16200000" rotWithShape="0">
              <a:srgbClr val="115A68">
                <a:alpha val="42589"/>
              </a:srgbClr>
            </a:outerShdw>
            <a:reflection stA="18252" endPos="40000" dir="5400000" sy="-100000" algn="bl" rotWithShape="0"/>
          </a:effectLst>
        </p:spPr>
      </p:pic>
      <p:sp>
        <p:nvSpPr>
          <p:cNvPr id="427" name="Shape 427"/>
          <p:cNvSpPr/>
          <p:nvPr/>
        </p:nvSpPr>
        <p:spPr>
          <a:xfrm>
            <a:off x="12000003" y="2127552"/>
            <a:ext cx="10124739" cy="2410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 defTabSz="821531">
              <a:lnSpc>
                <a:spcPct val="120000"/>
              </a:lnSpc>
              <a:defRPr sz="95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19500" dirty="0"/>
              <a:t>1</a:t>
            </a:r>
            <a:r>
              <a:rPr dirty="0"/>
              <a:t> AMBASSADOR</a:t>
            </a:r>
          </a:p>
        </p:txBody>
      </p:sp>
      <p:sp>
        <p:nvSpPr>
          <p:cNvPr id="428" name="Shape 428"/>
          <p:cNvSpPr/>
          <p:nvPr/>
        </p:nvSpPr>
        <p:spPr>
          <a:xfrm>
            <a:off x="14141701" y="5591229"/>
            <a:ext cx="4238383" cy="139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 sz="4000">
                <a:solidFill>
                  <a:srgbClr val="FFFFFF"/>
                </a:solidFill>
                <a:latin typeface="Cabin SemiBold"/>
                <a:ea typeface="Cabin SemiBold"/>
                <a:cs typeface="Cabin SemiBold"/>
                <a:sym typeface="Cabin SemiBold"/>
              </a:defRPr>
            </a:pPr>
            <a:r>
              <a:t>SHARES ON</a:t>
            </a:r>
          </a:p>
          <a:p>
            <a:pPr algn="l">
              <a:defRPr sz="4000">
                <a:solidFill>
                  <a:srgbClr val="FFFFFF"/>
                </a:solidFill>
                <a:latin typeface="Cabin SemiBold"/>
                <a:ea typeface="Cabin SemiBold"/>
                <a:cs typeface="Cabin SemiBold"/>
                <a:sym typeface="Cabin SemiBold"/>
              </a:defRPr>
            </a:pPr>
            <a:r>
              <a:t>2,4 NETWORKS</a:t>
            </a:r>
          </a:p>
        </p:txBody>
      </p:sp>
      <p:sp>
        <p:nvSpPr>
          <p:cNvPr id="429" name="Shape 429"/>
          <p:cNvSpPr/>
          <p:nvPr/>
        </p:nvSpPr>
        <p:spPr>
          <a:xfrm>
            <a:off x="14131943" y="7665060"/>
            <a:ext cx="2953030" cy="1394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sz="4000">
                <a:solidFill>
                  <a:srgbClr val="FFFFFF"/>
                </a:solidFill>
                <a:latin typeface="Cabin SemiBold"/>
                <a:ea typeface="Cabin SemiBold"/>
                <a:cs typeface="Cabin SemiBold"/>
                <a:sym typeface="Cabin SemiBold"/>
              </a:defRPr>
            </a:pPr>
            <a:r>
              <a:t>REACHES</a:t>
            </a:r>
          </a:p>
          <a:p>
            <a:pPr algn="l">
              <a:defRPr sz="4000">
                <a:solidFill>
                  <a:srgbClr val="FFFFFF"/>
                </a:solidFill>
                <a:latin typeface="Cabin SemiBold"/>
                <a:ea typeface="Cabin SemiBold"/>
                <a:cs typeface="Cabin SemiBold"/>
                <a:sym typeface="Cabin SemiBold"/>
              </a:defRPr>
            </a:pPr>
            <a:r>
              <a:t>317 PEERS</a:t>
            </a:r>
          </a:p>
        </p:txBody>
      </p:sp>
      <p:sp>
        <p:nvSpPr>
          <p:cNvPr id="430" name="Shape 430"/>
          <p:cNvSpPr/>
          <p:nvPr/>
        </p:nvSpPr>
        <p:spPr>
          <a:xfrm>
            <a:off x="14135723" y="9678635"/>
            <a:ext cx="4877339" cy="1909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 sz="4000">
                <a:solidFill>
                  <a:srgbClr val="FFFFFF"/>
                </a:solidFill>
                <a:latin typeface="Cabin SemiBold"/>
                <a:ea typeface="Cabin SemiBold"/>
                <a:cs typeface="Cabin SemiBold"/>
                <a:sym typeface="Cabin SemiBold"/>
              </a:defRPr>
            </a:pPr>
            <a:r>
              <a:t>INFLUENCES 4,96% </a:t>
            </a:r>
            <a:br/>
            <a:r>
              <a:t>TO CLICK ON </a:t>
            </a:r>
            <a:br/>
            <a:r>
              <a:t>BRANDED CONTENT</a:t>
            </a:r>
          </a:p>
        </p:txBody>
      </p:sp>
      <p:pic>
        <p:nvPicPr>
          <p:cNvPr id="431" name="icons.pdf"/>
          <p:cNvPicPr>
            <a:picLocks noChangeAspect="1"/>
          </p:cNvPicPr>
          <p:nvPr/>
        </p:nvPicPr>
        <p:blipFill>
          <a:blip r:embed="rId5">
            <a:extLst/>
          </a:blip>
          <a:srcRect l="52567" r="34960" b="61993"/>
          <a:stretch>
            <a:fillRect/>
          </a:stretch>
        </p:blipFill>
        <p:spPr>
          <a:xfrm>
            <a:off x="11694434" y="7634580"/>
            <a:ext cx="1973886" cy="1393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cons.pdf"/>
          <p:cNvPicPr>
            <a:picLocks noChangeAspect="1"/>
          </p:cNvPicPr>
          <p:nvPr/>
        </p:nvPicPr>
        <p:blipFill>
          <a:blip r:embed="rId5">
            <a:extLst/>
          </a:blip>
          <a:srcRect l="40960" r="46567" b="62842"/>
          <a:stretch>
            <a:fillRect/>
          </a:stretch>
        </p:blipFill>
        <p:spPr>
          <a:xfrm>
            <a:off x="11741135" y="10024132"/>
            <a:ext cx="1973886" cy="1362273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Shape 433"/>
          <p:cNvSpPr/>
          <p:nvPr/>
        </p:nvSpPr>
        <p:spPr>
          <a:xfrm flipV="1">
            <a:off x="13678349" y="7781027"/>
            <a:ext cx="1" cy="1030654"/>
          </a:xfrm>
          <a:prstGeom prst="line">
            <a:avLst/>
          </a:prstGeom>
          <a:ln w="762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434" name="Shape 434"/>
          <p:cNvSpPr/>
          <p:nvPr/>
        </p:nvSpPr>
        <p:spPr>
          <a:xfrm flipV="1">
            <a:off x="13678348" y="9894263"/>
            <a:ext cx="1" cy="1525258"/>
          </a:xfrm>
          <a:prstGeom prst="line">
            <a:avLst/>
          </a:prstGeom>
          <a:ln w="762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435" name="Shape 435"/>
          <p:cNvSpPr/>
          <p:nvPr/>
        </p:nvSpPr>
        <p:spPr>
          <a:xfrm flipV="1">
            <a:off x="13678349" y="5784545"/>
            <a:ext cx="1" cy="1030654"/>
          </a:xfrm>
          <a:prstGeom prst="line">
            <a:avLst/>
          </a:prstGeom>
          <a:ln w="762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pic>
        <p:nvPicPr>
          <p:cNvPr id="436" name="icons.pdf"/>
          <p:cNvPicPr>
            <a:picLocks noChangeAspect="1"/>
          </p:cNvPicPr>
          <p:nvPr/>
        </p:nvPicPr>
        <p:blipFill>
          <a:blip r:embed="rId5">
            <a:extLst/>
          </a:blip>
          <a:srcRect r="92686" b="69956"/>
          <a:stretch>
            <a:fillRect/>
          </a:stretch>
        </p:blipFill>
        <p:spPr>
          <a:xfrm>
            <a:off x="12274883" y="5727958"/>
            <a:ext cx="445325" cy="423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cons.pdf"/>
          <p:cNvPicPr>
            <a:picLocks noChangeAspect="1"/>
          </p:cNvPicPr>
          <p:nvPr/>
        </p:nvPicPr>
        <p:blipFill>
          <a:blip r:embed="rId5">
            <a:extLst/>
          </a:blip>
          <a:srcRect l="9744" r="82493" b="71473"/>
          <a:stretch>
            <a:fillRect/>
          </a:stretch>
        </p:blipFill>
        <p:spPr>
          <a:xfrm>
            <a:off x="12734451" y="5899481"/>
            <a:ext cx="472644" cy="402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cons.pdf"/>
          <p:cNvPicPr>
            <a:picLocks noChangeAspect="1"/>
          </p:cNvPicPr>
          <p:nvPr/>
        </p:nvPicPr>
        <p:blipFill>
          <a:blip r:embed="rId5">
            <a:extLst/>
          </a:blip>
          <a:srcRect l="19937" r="72300" b="71473"/>
          <a:stretch>
            <a:fillRect/>
          </a:stretch>
        </p:blipFill>
        <p:spPr>
          <a:xfrm>
            <a:off x="12272389" y="6241882"/>
            <a:ext cx="472644" cy="402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cons.pdf"/>
          <p:cNvPicPr>
            <a:picLocks noChangeAspect="1"/>
          </p:cNvPicPr>
          <p:nvPr/>
        </p:nvPicPr>
        <p:blipFill>
          <a:blip r:embed="rId5">
            <a:extLst/>
          </a:blip>
          <a:srcRect l="31361" r="60876" b="69956"/>
          <a:stretch>
            <a:fillRect/>
          </a:stretch>
        </p:blipFill>
        <p:spPr>
          <a:xfrm>
            <a:off x="12867797" y="6333051"/>
            <a:ext cx="472643" cy="423772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hape 440"/>
          <p:cNvSpPr/>
          <p:nvPr/>
        </p:nvSpPr>
        <p:spPr>
          <a:xfrm>
            <a:off x="12210064" y="4632305"/>
            <a:ext cx="2983273" cy="1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3177076" y="843491"/>
            <a:ext cx="13275184" cy="115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“ WHY AN </a:t>
            </a:r>
            <a:r>
              <a:rPr>
                <a:solidFill>
                  <a:srgbClr val="ABCB39"/>
                </a:solidFill>
              </a:rPr>
              <a:t>AMBASSADOR? </a:t>
            </a:r>
            <a:r>
              <a:t>”</a:t>
            </a:r>
          </a:p>
        </p:txBody>
      </p:sp>
      <p:sp>
        <p:nvSpPr>
          <p:cNvPr id="442" name="Shape 442"/>
          <p:cNvSpPr/>
          <p:nvPr/>
        </p:nvSpPr>
        <p:spPr>
          <a:xfrm>
            <a:off x="3589866" y="2197098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image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214" y="-1053290"/>
            <a:ext cx="26318403" cy="14769291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818"/>
          <p:cNvSpPr/>
          <p:nvPr/>
        </p:nvSpPr>
        <p:spPr>
          <a:xfrm>
            <a:off x="-51502" y="11995063"/>
            <a:ext cx="24487004" cy="1813099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</p:spPr>
        <p:txBody>
          <a:bodyPr lIns="71436" tIns="71436" rIns="71436" bIns="71436" anchor="ctr"/>
          <a:lstStyle/>
          <a:p>
            <a:pPr defTabSz="821530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19" name="image4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863" y="3582461"/>
            <a:ext cx="2941056" cy="5322971"/>
          </a:xfrm>
          <a:prstGeom prst="rect">
            <a:avLst/>
          </a:prstGeom>
          <a:ln w="12700">
            <a:miter lim="400000"/>
          </a:ln>
        </p:spPr>
      </p:pic>
      <p:sp>
        <p:nvSpPr>
          <p:cNvPr id="820" name="Shape 820"/>
          <p:cNvSpPr/>
          <p:nvPr/>
        </p:nvSpPr>
        <p:spPr>
          <a:xfrm>
            <a:off x="4320076" y="4137025"/>
            <a:ext cx="6186552" cy="2225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endParaRPr/>
          </a:p>
          <a:p>
            <a:pPr algn="l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>
                <a:solidFill>
                  <a:srgbClr val="1D8193"/>
                </a:solidFill>
              </a:rPr>
              <a:t>TAKE AWAYS</a:t>
            </a:r>
          </a:p>
        </p:txBody>
      </p:sp>
      <p:sp>
        <p:nvSpPr>
          <p:cNvPr id="821" name="Shape 821"/>
          <p:cNvSpPr/>
          <p:nvPr/>
        </p:nvSpPr>
        <p:spPr>
          <a:xfrm>
            <a:off x="4758266" y="7179733"/>
            <a:ext cx="3245095" cy="1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007383"/>
              </a:gs>
              <a:gs pos="100000">
                <a:srgbClr val="269FB5">
                  <a:alpha val="75000"/>
                </a:srgbClr>
              </a:gs>
            </a:gsLst>
            <a:path>
              <a:fillToRect l="50000" t="103915" r="50000" b="-3915"/>
            </a:path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25" name="Socialseeder_tree_fullcolor.pdf"/>
          <p:cNvPicPr>
            <a:picLocks noChangeAspect="1"/>
          </p:cNvPicPr>
          <p:nvPr/>
        </p:nvPicPr>
        <p:blipFill>
          <a:blip r:embed="rId2">
            <a:alphaModFix amt="15496"/>
            <a:extLst/>
          </a:blip>
          <a:srcRect/>
          <a:stretch>
            <a:fillRect/>
          </a:stretch>
        </p:blipFill>
        <p:spPr>
          <a:xfrm>
            <a:off x="19050" y="639762"/>
            <a:ext cx="11205388" cy="1587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6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Shape 827"/>
          <p:cNvSpPr/>
          <p:nvPr/>
        </p:nvSpPr>
        <p:spPr>
          <a:xfrm>
            <a:off x="2265148" y="2506762"/>
            <a:ext cx="18059682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defRPr sz="6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endParaRPr dirty="0"/>
          </a:p>
          <a:p>
            <a:pPr marL="571500" lvl="2" indent="-571500" algn="l">
              <a:spcBef>
                <a:spcPts val="1200"/>
              </a:spcBef>
              <a:spcAft>
                <a:spcPts val="1200"/>
              </a:spcAft>
              <a:buSzPct val="100000"/>
              <a:buBlip>
                <a:blip r:embed="rId4"/>
              </a:buBlip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>
                <a:solidFill>
                  <a:srgbClr val="FFFFFF"/>
                </a:solidFill>
              </a:rPr>
              <a:t> Always involve management</a:t>
            </a:r>
          </a:p>
          <a:p>
            <a:pPr marL="571500" lvl="2" indent="-571500" algn="l">
              <a:spcBef>
                <a:spcPts val="1200"/>
              </a:spcBef>
              <a:spcAft>
                <a:spcPts val="1200"/>
              </a:spcAft>
              <a:buSzPct val="100000"/>
              <a:buBlip>
                <a:blip r:embed="rId4"/>
              </a:buBlip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>
                <a:solidFill>
                  <a:srgbClr val="FFFFFF"/>
                </a:solidFill>
              </a:rPr>
              <a:t> Give your ambassador program an name</a:t>
            </a:r>
          </a:p>
          <a:p>
            <a:pPr marL="571500" lvl="2" indent="-571500" algn="l">
              <a:spcBef>
                <a:spcPts val="1200"/>
              </a:spcBef>
              <a:spcAft>
                <a:spcPts val="1200"/>
              </a:spcAft>
              <a:buSzPct val="100000"/>
              <a:buBlip>
                <a:blip r:embed="rId4"/>
              </a:buBlip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>
                <a:solidFill>
                  <a:srgbClr val="FFFFFF"/>
                </a:solidFill>
              </a:rPr>
              <a:t> Use advocacy for recruitment also</a:t>
            </a:r>
          </a:p>
          <a:p>
            <a:pPr marL="571500" lvl="2" indent="-571500" algn="l">
              <a:spcBef>
                <a:spcPts val="1200"/>
              </a:spcBef>
              <a:spcAft>
                <a:spcPts val="1200"/>
              </a:spcAft>
              <a:buSzPct val="100000"/>
              <a:buBlip>
                <a:blip r:embed="rId4"/>
              </a:buBlip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>
                <a:solidFill>
                  <a:srgbClr val="FFFFFF"/>
                </a:solidFill>
              </a:rPr>
              <a:t> Make social media message as if the ambassador would write it himself</a:t>
            </a:r>
          </a:p>
        </p:txBody>
      </p:sp>
      <p:sp>
        <p:nvSpPr>
          <p:cNvPr id="8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007383"/>
              </a:gs>
              <a:gs pos="100000">
                <a:srgbClr val="269FB5">
                  <a:alpha val="75000"/>
                </a:srgbClr>
              </a:gs>
            </a:gsLst>
            <a:path>
              <a:fillToRect l="50000" t="103915" r="50000" b="-3915"/>
            </a:path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25" name="Socialseeder_tree_fullcolor.pdf"/>
          <p:cNvPicPr>
            <a:picLocks noChangeAspect="1"/>
          </p:cNvPicPr>
          <p:nvPr/>
        </p:nvPicPr>
        <p:blipFill>
          <a:blip r:embed="rId2">
            <a:alphaModFix amt="15496"/>
            <a:extLst/>
          </a:blip>
          <a:srcRect/>
          <a:stretch>
            <a:fillRect/>
          </a:stretch>
        </p:blipFill>
        <p:spPr>
          <a:xfrm>
            <a:off x="19050" y="639762"/>
            <a:ext cx="11205388" cy="1587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6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Shape 827"/>
          <p:cNvSpPr/>
          <p:nvPr/>
        </p:nvSpPr>
        <p:spPr>
          <a:xfrm>
            <a:off x="2265148" y="2506762"/>
            <a:ext cx="18059682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defRPr sz="60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endParaRPr dirty="0"/>
          </a:p>
          <a:p>
            <a:pPr marL="914400" lvl="2" indent="-685800" algn="l">
              <a:buSzPct val="100000"/>
              <a:buBlip>
                <a:blip r:embed="rId4"/>
              </a:buBlip>
              <a:tabLst>
                <a:tab pos="400050" algn="l"/>
              </a:tabLst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>
                <a:solidFill>
                  <a:srgbClr val="FFFFFF"/>
                </a:solidFill>
              </a:rPr>
              <a:t> Create a content calendar</a:t>
            </a:r>
          </a:p>
          <a:p>
            <a:pPr marL="914400" lvl="2" indent="-685800" algn="l">
              <a:buSzPct val="100000"/>
              <a:buBlip>
                <a:blip r:embed="rId4"/>
              </a:buBlip>
              <a:tabLst>
                <a:tab pos="400050" algn="l"/>
              </a:tabLst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>
                <a:solidFill>
                  <a:srgbClr val="FFFFFF"/>
                </a:solidFill>
              </a:rPr>
              <a:t> Different approach/content internal versus external</a:t>
            </a:r>
          </a:p>
          <a:p>
            <a:pPr marL="914400" lvl="2" indent="-685800" algn="l">
              <a:buSzPct val="100000"/>
              <a:buBlip>
                <a:blip r:embed="rId4"/>
              </a:buBlip>
              <a:tabLst>
                <a:tab pos="400050" algn="l"/>
              </a:tabLst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>
                <a:solidFill>
                  <a:srgbClr val="FFFFFF"/>
                </a:solidFill>
              </a:rPr>
              <a:t> Ambassadorship always needs a driver</a:t>
            </a:r>
          </a:p>
          <a:p>
            <a:pPr marL="914400" lvl="2" indent="-685800" algn="l">
              <a:buSzPct val="100000"/>
              <a:buBlip>
                <a:blip r:embed="rId4"/>
              </a:buBlip>
              <a:tabLst>
                <a:tab pos="400050" algn="l"/>
              </a:tabLst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>
                <a:solidFill>
                  <a:srgbClr val="FFFFFF"/>
                </a:solidFill>
              </a:rPr>
              <a:t> Give sensible </a:t>
            </a:r>
            <a:r>
              <a:rPr lang="en-US" dirty="0" err="1">
                <a:solidFill>
                  <a:srgbClr val="FFFFFF"/>
                </a:solidFill>
              </a:rPr>
              <a:t>rewardings</a:t>
            </a:r>
            <a:endParaRPr lang="en-US" dirty="0">
              <a:solidFill>
                <a:srgbClr val="FFFFFF"/>
              </a:solidFill>
            </a:endParaRPr>
          </a:p>
          <a:p>
            <a:pPr marL="914400" lvl="2" indent="-685800" algn="l">
              <a:buSzPct val="100000"/>
              <a:buBlip>
                <a:blip r:embed="rId4"/>
              </a:buBlip>
              <a:tabLst>
                <a:tab pos="400050" algn="l"/>
              </a:tabLst>
              <a:defRPr sz="6000">
                <a:solidFill>
                  <a:srgbClr val="1D8092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rPr lang="en-US" dirty="0">
                <a:solidFill>
                  <a:srgbClr val="FFFFFF"/>
                </a:solidFill>
              </a:rPr>
              <a:t> Use the canvas</a:t>
            </a:r>
          </a:p>
        </p:txBody>
      </p:sp>
      <p:sp>
        <p:nvSpPr>
          <p:cNvPr id="6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3626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31" name="logo_social_seeder_white_ic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Shape 832"/>
          <p:cNvSpPr/>
          <p:nvPr/>
        </p:nvSpPr>
        <p:spPr>
          <a:xfrm>
            <a:off x="16118946" y="622832"/>
            <a:ext cx="5946776" cy="12842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000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?</a:t>
            </a:r>
          </a:p>
        </p:txBody>
      </p:sp>
      <p:sp>
        <p:nvSpPr>
          <p:cNvPr id="833" name="Shape 833"/>
          <p:cNvSpPr/>
          <p:nvPr/>
        </p:nvSpPr>
        <p:spPr>
          <a:xfrm>
            <a:off x="2182520" y="5003800"/>
            <a:ext cx="20018960" cy="370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8100">
                <a:solidFill>
                  <a:srgbClr val="F4F4F4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QUESTIONS</a:t>
            </a:r>
          </a:p>
        </p:txBody>
      </p:sp>
      <p:sp>
        <p:nvSpPr>
          <p:cNvPr id="834" name="Shape 834"/>
          <p:cNvSpPr/>
          <p:nvPr/>
        </p:nvSpPr>
        <p:spPr>
          <a:xfrm>
            <a:off x="2366236" y="9584796"/>
            <a:ext cx="3675911" cy="1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8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-51502" y="775"/>
            <a:ext cx="24487004" cy="13714450"/>
          </a:xfrm>
          <a:prstGeom prst="rect">
            <a:avLst/>
          </a:prstGeom>
          <a:gradFill>
            <a:gsLst>
              <a:gs pos="0">
                <a:srgbClr val="197484"/>
              </a:gs>
              <a:gs pos="100000">
                <a:srgbClr val="218C9F"/>
              </a:gs>
            </a:gsLst>
            <a:lin ang="162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 defTabSz="821530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38" name="image2.png"/>
          <p:cNvPicPr>
            <a:picLocks noChangeAspect="1"/>
          </p:cNvPicPr>
          <p:nvPr/>
        </p:nvPicPr>
        <p:blipFill>
          <a:blip r:embed="rId2">
            <a:alphaModFix amt="25437"/>
            <a:extLst/>
          </a:blip>
          <a:stretch>
            <a:fillRect/>
          </a:stretch>
        </p:blipFill>
        <p:spPr>
          <a:xfrm>
            <a:off x="12687300" y="-598488"/>
            <a:ext cx="11205389" cy="15878726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Shape 839"/>
          <p:cNvSpPr/>
          <p:nvPr/>
        </p:nvSpPr>
        <p:spPr>
          <a:xfrm>
            <a:off x="1288226" y="5997073"/>
            <a:ext cx="16323359" cy="1692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821530">
              <a:defRPr i="1">
                <a:solidFill>
                  <a:srgbClr val="FFFFFF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</a:lstStyle>
          <a:p>
            <a:r>
              <a:t>Identify, recruit and activate people through a plug and play platform generating digital word-of-mouth with high impact.</a:t>
            </a:r>
          </a:p>
        </p:txBody>
      </p:sp>
      <p:sp>
        <p:nvSpPr>
          <p:cNvPr id="840" name="Shape 840"/>
          <p:cNvSpPr/>
          <p:nvPr/>
        </p:nvSpPr>
        <p:spPr>
          <a:xfrm>
            <a:off x="1308092" y="11739179"/>
            <a:ext cx="4767328" cy="1252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821530">
              <a:lnSpc>
                <a:spcPct val="80000"/>
              </a:lnSpc>
              <a:defRPr sz="4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dirty="0"/>
              <a:t>Patrick de </a:t>
            </a:r>
            <a:r>
              <a:rPr lang="en-US" dirty="0" err="1"/>
              <a:t>Pauw</a:t>
            </a:r>
            <a:endParaRPr dirty="0"/>
          </a:p>
          <a:p>
            <a:pPr algn="l" defTabSz="821530">
              <a:defRPr sz="4000" i="1">
                <a:solidFill>
                  <a:srgbClr val="ABCC3A"/>
                </a:solidFill>
                <a:latin typeface="Cabin Regular"/>
                <a:ea typeface="Cabin Regular"/>
                <a:cs typeface="Cabin Regular"/>
                <a:sym typeface="Cabin Regular"/>
              </a:defRPr>
            </a:pPr>
            <a:r>
              <a:rPr dirty="0"/>
              <a:t>CEO of Social Seeder</a:t>
            </a:r>
          </a:p>
        </p:txBody>
      </p:sp>
      <p:sp>
        <p:nvSpPr>
          <p:cNvPr id="841" name="Shape 841"/>
          <p:cNvSpPr/>
          <p:nvPr/>
        </p:nvSpPr>
        <p:spPr>
          <a:xfrm>
            <a:off x="10653996" y="11677624"/>
            <a:ext cx="5794853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821530">
              <a:defRPr sz="4000" i="1">
                <a:solidFill>
                  <a:srgbClr val="FFFFFF"/>
                </a:solidFill>
                <a:latin typeface="Cabin Regular"/>
                <a:ea typeface="Cabin Regular"/>
                <a:cs typeface="Cabin Regular"/>
                <a:sym typeface="Cabin Regular"/>
              </a:defRPr>
            </a:pPr>
            <a:r>
              <a:rPr dirty="0"/>
              <a:t>+32 (0) </a:t>
            </a:r>
            <a:r>
              <a:rPr lang="nl-BE"/>
              <a:t>475 84 42 55</a:t>
            </a:r>
            <a:endParaRPr dirty="0"/>
          </a:p>
          <a:p>
            <a:pPr algn="l" defTabSz="821530">
              <a:defRPr sz="4000" i="1" u="sng">
                <a:solidFill>
                  <a:srgbClr val="ABCC3A"/>
                </a:solidFill>
                <a:latin typeface="Cabin Regular"/>
                <a:ea typeface="Cabin Regular"/>
                <a:cs typeface="Cabin Regular"/>
                <a:sym typeface="Cabin Regular"/>
              </a:defRPr>
            </a:pPr>
            <a:r>
              <a:rPr lang="en-US" dirty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</a:rPr>
              <a:t>patrick</a:t>
            </a:r>
            <a:r>
              <a:rPr dirty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</a:rPr>
              <a:t>@socialseeder.com</a:t>
            </a:r>
            <a:r>
              <a:rPr u="non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42" name="image1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568" y="491970"/>
            <a:ext cx="4740254" cy="1478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asted-image-filtered.png"/>
          <p:cNvPicPr>
            <a:picLocks noChangeAspect="1"/>
          </p:cNvPicPr>
          <p:nvPr/>
        </p:nvPicPr>
        <p:blipFill>
          <a:blip r:embed="rId2">
            <a:alphaModFix amt="30971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82733"/>
                </a:srgbClr>
              </a:gs>
              <a:gs pos="100000">
                <a:srgbClr val="269FB5">
                  <a:alpha val="6204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7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15974961" y="-6026785"/>
            <a:ext cx="19256477" cy="3579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just" defTabSz="821531">
              <a:lnSpc>
                <a:spcPct val="80000"/>
              </a:lnSpc>
              <a:defRPr sz="13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” LET’S POST CONTENT </a:t>
            </a:r>
            <a:br/>
            <a:r>
              <a:t>   ON SOCIAL MEDIA! ”</a:t>
            </a:r>
          </a:p>
        </p:txBody>
      </p:sp>
      <p:sp>
        <p:nvSpPr>
          <p:cNvPr id="259" name="Shape 259"/>
          <p:cNvSpPr/>
          <p:nvPr/>
        </p:nvSpPr>
        <p:spPr>
          <a:xfrm flipH="1" flipV="1">
            <a:off x="7223518" y="-2040133"/>
            <a:ext cx="12273763" cy="1"/>
          </a:xfrm>
          <a:prstGeom prst="line">
            <a:avLst/>
          </a:prstGeom>
          <a:ln w="1270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7188961" y="7600623"/>
            <a:ext cx="2748027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just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sz="10100"/>
              <a:t>12</a:t>
            </a:r>
            <a:r>
              <a:t> %</a:t>
            </a:r>
          </a:p>
        </p:txBody>
      </p:sp>
      <p:sp>
        <p:nvSpPr>
          <p:cNvPr id="261" name="Shape 261"/>
          <p:cNvSpPr/>
          <p:nvPr/>
        </p:nvSpPr>
        <p:spPr>
          <a:xfrm>
            <a:off x="8700223" y="4402003"/>
            <a:ext cx="6983554" cy="98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50000"/>
              </a:lnSpc>
              <a:defRPr sz="66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ORGANIC REACH</a:t>
            </a:r>
          </a:p>
        </p:txBody>
      </p:sp>
      <p:sp>
        <p:nvSpPr>
          <p:cNvPr id="262" name="Shape 262"/>
          <p:cNvSpPr/>
          <p:nvPr/>
        </p:nvSpPr>
        <p:spPr>
          <a:xfrm>
            <a:off x="5776108" y="6132950"/>
            <a:ext cx="5370534" cy="3133515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5776108" y="5913980"/>
            <a:ext cx="5370534" cy="1609992"/>
          </a:xfrm>
          <a:prstGeom prst="rect">
            <a:avLst/>
          </a:prstGeom>
          <a:solidFill>
            <a:srgbClr val="FFFFFF"/>
          </a:solidFill>
          <a:ln w="889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6856380" y="5929936"/>
            <a:ext cx="3209990" cy="1454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just" defTabSz="821531">
              <a:lnSpc>
                <a:spcPct val="80000"/>
              </a:lnSpc>
              <a:defRPr sz="10300">
                <a:solidFill>
                  <a:srgbClr val="0A7888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2013</a:t>
            </a:r>
          </a:p>
        </p:txBody>
      </p:sp>
      <p:sp>
        <p:nvSpPr>
          <p:cNvPr id="265" name="Shape 265"/>
          <p:cNvSpPr/>
          <p:nvPr/>
        </p:nvSpPr>
        <p:spPr>
          <a:xfrm>
            <a:off x="14671077" y="7679535"/>
            <a:ext cx="3015248" cy="126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just" defTabSz="821531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lang="en-US" sz="9100" dirty="0"/>
              <a:t>1</a:t>
            </a:r>
            <a:r>
              <a:rPr sz="9100" dirty="0"/>
              <a:t>-</a:t>
            </a:r>
            <a:r>
              <a:rPr lang="en-US" sz="9100" dirty="0"/>
              <a:t>2</a:t>
            </a:r>
            <a:r>
              <a:rPr dirty="0"/>
              <a:t> %</a:t>
            </a:r>
          </a:p>
        </p:txBody>
      </p:sp>
      <p:sp>
        <p:nvSpPr>
          <p:cNvPr id="266" name="Shape 266"/>
          <p:cNvSpPr/>
          <p:nvPr/>
        </p:nvSpPr>
        <p:spPr>
          <a:xfrm>
            <a:off x="13237357" y="6136032"/>
            <a:ext cx="5370535" cy="3133515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13237357" y="5910898"/>
            <a:ext cx="5370535" cy="1616156"/>
          </a:xfrm>
          <a:prstGeom prst="rect">
            <a:avLst/>
          </a:prstGeom>
          <a:solidFill>
            <a:srgbClr val="FFFFFF"/>
          </a:solidFill>
          <a:ln w="889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14326946" y="5953938"/>
            <a:ext cx="3218829" cy="1412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just" defTabSz="821531">
              <a:lnSpc>
                <a:spcPct val="80000"/>
              </a:lnSpc>
              <a:defRPr sz="10300">
                <a:solidFill>
                  <a:srgbClr val="0A7888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rPr dirty="0"/>
              <a:t>201</a:t>
            </a:r>
            <a:r>
              <a:rPr lang="en-US" dirty="0"/>
              <a:t>7</a:t>
            </a:r>
            <a:endParaRPr dirty="0"/>
          </a:p>
        </p:txBody>
      </p:sp>
      <p:sp>
        <p:nvSpPr>
          <p:cNvPr id="269" name="Shape 269"/>
          <p:cNvSpPr/>
          <p:nvPr/>
        </p:nvSpPr>
        <p:spPr>
          <a:xfrm>
            <a:off x="10373452" y="6329988"/>
            <a:ext cx="3637097" cy="819982"/>
          </a:xfrm>
          <a:prstGeom prst="rightArrow">
            <a:avLst>
              <a:gd name="adj1" fmla="val 32967"/>
              <a:gd name="adj2" fmla="val 75715"/>
            </a:avLst>
          </a:prstGeom>
          <a:solidFill>
            <a:srgbClr val="ABCB3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3539066" y="3060698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3177075" y="411163"/>
            <a:ext cx="16795012" cy="2225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 defTabSz="821530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“ LET’S POST CONTENT </a:t>
            </a:r>
          </a:p>
          <a:p>
            <a:pPr algn="l" defTabSz="821530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ON </a:t>
            </a:r>
            <a:r>
              <a:rPr>
                <a:solidFill>
                  <a:srgbClr val="ABCB39"/>
                </a:solidFill>
              </a:rPr>
              <a:t> SOCIAL MEDIA </a:t>
            </a:r>
            <a:r>
              <a:t>”</a:t>
            </a:r>
          </a:p>
        </p:txBody>
      </p:sp>
      <p:sp>
        <p:nvSpPr>
          <p:cNvPr id="20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5" animBg="1" advAuto="0"/>
      <p:bldP spid="261" grpId="1" animBg="1" advAuto="0"/>
      <p:bldP spid="262" grpId="3" animBg="1" advAuto="0"/>
      <p:bldP spid="263" grpId="2" animBg="1" advAuto="0"/>
      <p:bldP spid="264" grpId="4" animBg="1" advAuto="0"/>
      <p:bldP spid="265" grpId="10" animBg="1" advAuto="0"/>
      <p:bldP spid="266" grpId="8" animBg="1" advAuto="0"/>
      <p:bldP spid="267" grpId="7" animBg="1" advAuto="0"/>
      <p:bldP spid="268" grpId="9" animBg="1" advAuto="0"/>
      <p:bldP spid="269" grpId="6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asted-image-filtered.png"/>
          <p:cNvPicPr>
            <a:picLocks noChangeAspect="1"/>
          </p:cNvPicPr>
          <p:nvPr/>
        </p:nvPicPr>
        <p:blipFill>
          <a:blip r:embed="rId2">
            <a:alphaModFix amt="30971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82733"/>
                </a:srgbClr>
              </a:gs>
              <a:gs pos="100000">
                <a:srgbClr val="269FB5">
                  <a:alpha val="6204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6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3589866" y="2197098"/>
            <a:ext cx="3245096" cy="3"/>
          </a:xfrm>
          <a:prstGeom prst="line">
            <a:avLst/>
          </a:prstGeom>
          <a:ln w="114300">
            <a:solidFill>
              <a:srgbClr val="ABCB39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3177075" y="944563"/>
            <a:ext cx="7870063" cy="1158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821530">
              <a:lnSpc>
                <a:spcPct val="80000"/>
              </a:lnSpc>
              <a:defRPr sz="80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“ PAY TO </a:t>
            </a:r>
            <a:r>
              <a:rPr>
                <a:solidFill>
                  <a:srgbClr val="ABCB39"/>
                </a:solidFill>
              </a:rPr>
              <a:t>PLAY </a:t>
            </a:r>
            <a:r>
              <a:t>”</a:t>
            </a:r>
          </a:p>
        </p:txBody>
      </p:sp>
      <p:sp>
        <p:nvSpPr>
          <p:cNvPr id="279" name="Shape 279"/>
          <p:cNvSpPr/>
          <p:nvPr/>
        </p:nvSpPr>
        <p:spPr>
          <a:xfrm>
            <a:off x="5678625" y="3697624"/>
            <a:ext cx="2344518" cy="8058447"/>
          </a:xfrm>
          <a:prstGeom prst="rect">
            <a:avLst/>
          </a:prstGeom>
          <a:ln w="50800">
            <a:solidFill>
              <a:srgbClr val="75C5C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5678625" y="3600588"/>
            <a:ext cx="2344518" cy="8252518"/>
          </a:xfrm>
          <a:prstGeom prst="rect">
            <a:avLst/>
          </a:prstGeom>
          <a:solidFill>
            <a:srgbClr val="C5DE4E"/>
          </a:solidFill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11109766" y="3600587"/>
            <a:ext cx="2344518" cy="8252520"/>
          </a:xfrm>
          <a:prstGeom prst="rect">
            <a:avLst/>
          </a:prstGeom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11109766" y="7744246"/>
            <a:ext cx="2344518" cy="4063717"/>
          </a:xfrm>
          <a:prstGeom prst="rect">
            <a:avLst/>
          </a:prstGeom>
          <a:solidFill>
            <a:srgbClr val="C5DE4E"/>
          </a:solidFill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16154386" y="3600588"/>
            <a:ext cx="2344518" cy="8252519"/>
          </a:xfrm>
          <a:prstGeom prst="rect">
            <a:avLst/>
          </a:prstGeom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16148036" y="11154071"/>
            <a:ext cx="2344518" cy="732037"/>
          </a:xfrm>
          <a:prstGeom prst="rect">
            <a:avLst/>
          </a:prstGeom>
          <a:solidFill>
            <a:srgbClr val="C5DE4E"/>
          </a:solidFill>
          <a:ln w="190500">
            <a:solidFill>
              <a:srgbClr val="C6DE4E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5921338" y="11261248"/>
            <a:ext cx="1859091" cy="121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70000"/>
              </a:lnSpc>
              <a:defRPr sz="45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1000 </a:t>
            </a:r>
          </a:p>
          <a:p>
            <a:pPr defTabSz="457200">
              <a:lnSpc>
                <a:spcPct val="70000"/>
              </a:lnSpc>
              <a:defRPr sz="45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reach</a:t>
            </a:r>
          </a:p>
        </p:txBody>
      </p:sp>
      <p:sp>
        <p:nvSpPr>
          <p:cNvPr id="286" name="Shape 286"/>
          <p:cNvSpPr/>
          <p:nvPr/>
        </p:nvSpPr>
        <p:spPr>
          <a:xfrm>
            <a:off x="6103647" y="2831475"/>
            <a:ext cx="1494474" cy="66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5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2010</a:t>
            </a:r>
          </a:p>
        </p:txBody>
      </p:sp>
      <p:sp>
        <p:nvSpPr>
          <p:cNvPr id="287" name="Shape 287"/>
          <p:cNvSpPr/>
          <p:nvPr/>
        </p:nvSpPr>
        <p:spPr>
          <a:xfrm>
            <a:off x="11569649" y="2831475"/>
            <a:ext cx="1424751" cy="66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5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2013</a:t>
            </a:r>
          </a:p>
        </p:txBody>
      </p:sp>
      <p:sp>
        <p:nvSpPr>
          <p:cNvPr id="288" name="Shape 288"/>
          <p:cNvSpPr/>
          <p:nvPr/>
        </p:nvSpPr>
        <p:spPr>
          <a:xfrm>
            <a:off x="16539984" y="2768894"/>
            <a:ext cx="1418658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5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rPr dirty="0"/>
              <a:t>201</a:t>
            </a:r>
            <a:r>
              <a:rPr lang="en-US" dirty="0"/>
              <a:t>7</a:t>
            </a:r>
            <a:endParaRPr dirty="0"/>
          </a:p>
        </p:txBody>
      </p:sp>
      <p:sp>
        <p:nvSpPr>
          <p:cNvPr id="289" name="Shape 289"/>
          <p:cNvSpPr/>
          <p:nvPr/>
        </p:nvSpPr>
        <p:spPr>
          <a:xfrm rot="16200000">
            <a:off x="2815844" y="7391885"/>
            <a:ext cx="4265677" cy="66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5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1000 Followers</a:t>
            </a:r>
          </a:p>
        </p:txBody>
      </p:sp>
      <p:sp>
        <p:nvSpPr>
          <p:cNvPr id="290" name="Shape 290"/>
          <p:cNvSpPr/>
          <p:nvPr/>
        </p:nvSpPr>
        <p:spPr>
          <a:xfrm>
            <a:off x="16518258" y="11286648"/>
            <a:ext cx="1616774" cy="121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70000"/>
              </a:lnSpc>
              <a:defRPr sz="45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100 </a:t>
            </a:r>
          </a:p>
          <a:p>
            <a:pPr defTabSz="457200">
              <a:lnSpc>
                <a:spcPct val="70000"/>
              </a:lnSpc>
              <a:defRPr sz="45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reach</a:t>
            </a:r>
          </a:p>
        </p:txBody>
      </p:sp>
      <p:sp>
        <p:nvSpPr>
          <p:cNvPr id="291" name="Shape 291"/>
          <p:cNvSpPr/>
          <p:nvPr/>
        </p:nvSpPr>
        <p:spPr>
          <a:xfrm flipV="1">
            <a:off x="17326645" y="4064949"/>
            <a:ext cx="1" cy="6576373"/>
          </a:xfrm>
          <a:prstGeom prst="line">
            <a:avLst/>
          </a:prstGeom>
          <a:ln w="127000">
            <a:solidFill>
              <a:srgbClr val="C5DE4E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11473638" y="11273948"/>
            <a:ext cx="1616774" cy="121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70000"/>
              </a:lnSpc>
              <a:defRPr sz="45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500 </a:t>
            </a:r>
          </a:p>
          <a:p>
            <a:pPr defTabSz="457200">
              <a:lnSpc>
                <a:spcPct val="70000"/>
              </a:lnSpc>
              <a:defRPr sz="4500">
                <a:solidFill>
                  <a:srgbClr val="FFFFFF"/>
                </a:solidFill>
                <a:latin typeface="CeraGR-Bold"/>
                <a:ea typeface="CeraGR-Bold"/>
                <a:cs typeface="CeraGR-Bold"/>
                <a:sym typeface="CeraGR-Bold"/>
              </a:defRPr>
            </a:pPr>
            <a:r>
              <a:t>reach</a:t>
            </a:r>
          </a:p>
        </p:txBody>
      </p:sp>
      <p:sp>
        <p:nvSpPr>
          <p:cNvPr id="22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007383"/>
              </a:gs>
              <a:gs pos="100000">
                <a:srgbClr val="269FB5">
                  <a:alpha val="75000"/>
                </a:srgbClr>
              </a:gs>
            </a:gsLst>
            <a:path>
              <a:fillToRect l="50000" t="103915" r="50000" b="-3915"/>
            </a:path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71" name="Socialseeder_tree_fullcolor.pdf"/>
          <p:cNvPicPr>
            <a:picLocks noChangeAspect="1"/>
          </p:cNvPicPr>
          <p:nvPr/>
        </p:nvPicPr>
        <p:blipFill>
          <a:blip r:embed="rId3">
            <a:alphaModFix amt="15496"/>
            <a:extLst/>
          </a:blip>
          <a:srcRect/>
          <a:stretch>
            <a:fillRect/>
          </a:stretch>
        </p:blipFill>
        <p:spPr>
          <a:xfrm>
            <a:off x="19050" y="639762"/>
            <a:ext cx="11205388" cy="1587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logo_social_seeder_white_ic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Screen Shot 2017-01-23 at 13.35.2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29168" y="2260278"/>
            <a:ext cx="6525664" cy="82429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089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Dollarphotoclub_86312419-filtered.jpeg"/>
          <p:cNvPicPr>
            <a:picLocks noChangeAspect="1"/>
          </p:cNvPicPr>
          <p:nvPr/>
        </p:nvPicPr>
        <p:blipFill>
          <a:blip r:embed="rId3">
            <a:alphaModFix amt="77472"/>
            <a:extLst/>
          </a:blip>
          <a:srcRect t="14394" b="802"/>
          <a:stretch>
            <a:fillRect/>
          </a:stretch>
        </p:blipFill>
        <p:spPr>
          <a:xfrm>
            <a:off x="-38101" y="-35751"/>
            <a:ext cx="24384001" cy="137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-51501" y="-1192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74079"/>
                </a:srgbClr>
              </a:gs>
              <a:gs pos="100000">
                <a:srgbClr val="269FB5">
                  <a:alpha val="5555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4" name="logo_social_seeder_white_ic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b="4905"/>
          <a:stretch>
            <a:fillRect/>
          </a:stretch>
        </p:blipFill>
        <p:spPr>
          <a:xfrm>
            <a:off x="8717471" y="1795082"/>
            <a:ext cx="11955848" cy="9693912"/>
          </a:xfrm>
          <a:prstGeom prst="rect">
            <a:avLst/>
          </a:prstGeom>
          <a:ln w="190500" cap="sq">
            <a:solidFill>
              <a:srgbClr val="FFFFFF"/>
            </a:solidFill>
            <a:miter/>
          </a:ln>
          <a:effectLst>
            <a:outerShdw blurRad="50800" dist="180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336" name="Shape 336"/>
          <p:cNvSpPr/>
          <p:nvPr/>
        </p:nvSpPr>
        <p:spPr>
          <a:xfrm>
            <a:off x="6847432" y="9898101"/>
            <a:ext cx="3024369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6695032" y="3526227"/>
            <a:ext cx="3024369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2970092" y="2683265"/>
            <a:ext cx="3248026" cy="1685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500">
                <a:solidFill>
                  <a:srgbClr val="ABCC3A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92%</a:t>
            </a:r>
          </a:p>
        </p:txBody>
      </p:sp>
      <p:sp>
        <p:nvSpPr>
          <p:cNvPr id="339" name="Shape 339"/>
          <p:cNvSpPr/>
          <p:nvPr/>
        </p:nvSpPr>
        <p:spPr>
          <a:xfrm>
            <a:off x="3173292" y="9055139"/>
            <a:ext cx="3146426" cy="1685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500">
                <a:solidFill>
                  <a:srgbClr val="632795"/>
                </a:solidFill>
                <a:latin typeface="CeraGR-Bold"/>
                <a:ea typeface="CeraGR-Bold"/>
                <a:cs typeface="CeraGR-Bold"/>
                <a:sym typeface="CeraGR-Bold"/>
              </a:defRPr>
            </a:lvl1pPr>
          </a:lstStyle>
          <a:p>
            <a:r>
              <a:t>36%</a:t>
            </a:r>
          </a:p>
        </p:txBody>
      </p:sp>
      <p:sp>
        <p:nvSpPr>
          <p:cNvPr id="11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4383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 animBg="1" advAuto="0"/>
      <p:bldP spid="337" grpId="0" animBg="1" advAuto="0"/>
      <p:bldP spid="338" grpId="0" animBg="1" advAuto="0"/>
      <p:bldP spid="33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asted-image-filtered.png"/>
          <p:cNvPicPr>
            <a:picLocks noChangeAspect="1"/>
          </p:cNvPicPr>
          <p:nvPr/>
        </p:nvPicPr>
        <p:blipFill>
          <a:blip r:embed="rId3">
            <a:alphaModFix amt="30971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gradFill>
            <a:gsLst>
              <a:gs pos="0">
                <a:srgbClr val="007383">
                  <a:alpha val="82733"/>
                </a:srgbClr>
              </a:gs>
              <a:gs pos="100000">
                <a:srgbClr val="269FB5">
                  <a:alpha val="62049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3" name="logo_social_seeder_white_ic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hape 364"/>
          <p:cNvSpPr/>
          <p:nvPr/>
        </p:nvSpPr>
        <p:spPr>
          <a:xfrm>
            <a:off x="15974961" y="-6026785"/>
            <a:ext cx="19256477" cy="3579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just" defTabSz="821531">
              <a:lnSpc>
                <a:spcPct val="80000"/>
              </a:lnSpc>
              <a:defRPr sz="13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” LET’S POST CONTENT </a:t>
            </a:r>
            <a:br/>
            <a:r>
              <a:t>   ON SOCIAL MEDIA! ”</a:t>
            </a:r>
          </a:p>
        </p:txBody>
      </p:sp>
      <p:sp>
        <p:nvSpPr>
          <p:cNvPr id="365" name="Shape 365"/>
          <p:cNvSpPr/>
          <p:nvPr/>
        </p:nvSpPr>
        <p:spPr>
          <a:xfrm flipH="1" flipV="1">
            <a:off x="7223518" y="-2040133"/>
            <a:ext cx="12273763" cy="1"/>
          </a:xfrm>
          <a:prstGeom prst="line">
            <a:avLst/>
          </a:prstGeom>
          <a:ln w="1270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6241453" y="5151438"/>
            <a:ext cx="12155094" cy="3667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sz="28100">
                <a:solidFill>
                  <a:srgbClr val="F4F4F4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t>5000%</a:t>
            </a:r>
          </a:p>
        </p:txBody>
      </p:sp>
      <p:sp>
        <p:nvSpPr>
          <p:cNvPr id="9" name="Shape 232"/>
          <p:cNvSpPr/>
          <p:nvPr/>
        </p:nvSpPr>
        <p:spPr>
          <a:xfrm>
            <a:off x="14262405" y="12664022"/>
            <a:ext cx="9342301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400">
                <a:solidFill>
                  <a:srgbClr val="218C9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rPr dirty="0">
                <a:solidFill>
                  <a:schemeClr val="bg1"/>
                </a:solidFill>
              </a:rPr>
              <a:t>SOCIAL SEEDER  </a:t>
            </a:r>
            <a:r>
              <a:rPr dirty="0">
                <a:solidFill>
                  <a:srgbClr val="ABCB39"/>
                </a:solidFill>
              </a:rPr>
              <a:t>I </a:t>
            </a:r>
            <a:r>
              <a:rPr lang="en-US" dirty="0">
                <a:solidFill>
                  <a:srgbClr val="ABCB39"/>
                </a:solidFill>
              </a:rPr>
              <a:t>HOW TO START AN AMBASSADOR PROGRAM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917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asted-image-filtered.png"/>
          <p:cNvPicPr>
            <a:picLocks noChangeAspect="1"/>
          </p:cNvPicPr>
          <p:nvPr/>
        </p:nvPicPr>
        <p:blipFill>
          <a:blip r:embed="rId2">
            <a:alphaModFix amt="30971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-51501" y="775"/>
            <a:ext cx="24487002" cy="13714450"/>
          </a:xfrm>
          <a:prstGeom prst="rect">
            <a:avLst/>
          </a:prstGeom>
          <a:solidFill>
            <a:srgbClr val="ABCB39">
              <a:alpha val="65098"/>
            </a:srgbClr>
          </a:solidFill>
          <a:ln w="12700">
            <a:miter lim="400000"/>
          </a:ln>
          <a:effectLst>
            <a:outerShdw blurRad="50800" dist="25400" dir="162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3" name="logo_social_seeder_white_ic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037" y="11809412"/>
            <a:ext cx="8890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hape 364"/>
          <p:cNvSpPr/>
          <p:nvPr/>
        </p:nvSpPr>
        <p:spPr>
          <a:xfrm>
            <a:off x="15974961" y="-6026785"/>
            <a:ext cx="19256477" cy="3579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just" defTabSz="821531">
              <a:lnSpc>
                <a:spcPct val="80000"/>
              </a:lnSpc>
              <a:defRPr sz="13200">
                <a:solidFill>
                  <a:srgbClr val="FFFFFF"/>
                </a:solidFill>
                <a:latin typeface="CeraGR-Black"/>
                <a:ea typeface="CeraGR-Black"/>
                <a:cs typeface="CeraGR-Black"/>
                <a:sym typeface="CeraGR-Black"/>
              </a:defRPr>
            </a:pPr>
            <a:r>
              <a:t>” LET’S POST CONTENT </a:t>
            </a:r>
            <a:br/>
            <a:r>
              <a:t>   ON SOCIAL MEDIA! ”</a:t>
            </a:r>
          </a:p>
        </p:txBody>
      </p:sp>
      <p:sp>
        <p:nvSpPr>
          <p:cNvPr id="365" name="Shape 365"/>
          <p:cNvSpPr/>
          <p:nvPr/>
        </p:nvSpPr>
        <p:spPr>
          <a:xfrm flipH="1" flipV="1">
            <a:off x="7223518" y="-2040133"/>
            <a:ext cx="12273763" cy="1"/>
          </a:xfrm>
          <a:prstGeom prst="line">
            <a:avLst/>
          </a:prstGeom>
          <a:ln w="127000">
            <a:solidFill>
              <a:srgbClr val="ABCB3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8843327" y="3939519"/>
            <a:ext cx="669734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sz="28100">
                <a:solidFill>
                  <a:srgbClr val="F4F4F4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rPr lang="en-US" sz="9600" dirty="0"/>
              <a:t>170 Clients</a:t>
            </a:r>
            <a:endParaRPr sz="33700" dirty="0"/>
          </a:p>
        </p:txBody>
      </p:sp>
      <p:sp>
        <p:nvSpPr>
          <p:cNvPr id="9" name="Shape 366"/>
          <p:cNvSpPr/>
          <p:nvPr/>
        </p:nvSpPr>
        <p:spPr>
          <a:xfrm>
            <a:off x="6600726" y="5748169"/>
            <a:ext cx="11182549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sz="28100">
                <a:solidFill>
                  <a:srgbClr val="F4F4F4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rPr lang="en-US" sz="9600" dirty="0"/>
              <a:t>8,000+ Campaigns</a:t>
            </a:r>
            <a:endParaRPr sz="33700" dirty="0"/>
          </a:p>
        </p:txBody>
      </p:sp>
      <p:sp>
        <p:nvSpPr>
          <p:cNvPr id="10" name="Shape 366"/>
          <p:cNvSpPr/>
          <p:nvPr/>
        </p:nvSpPr>
        <p:spPr>
          <a:xfrm>
            <a:off x="4731625" y="7475474"/>
            <a:ext cx="1492075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sz="28100">
                <a:solidFill>
                  <a:srgbClr val="F4F4F4"/>
                </a:solidFill>
                <a:latin typeface="CeraGR-Black"/>
                <a:ea typeface="CeraGR-Black"/>
                <a:cs typeface="CeraGR-Black"/>
                <a:sym typeface="CeraGR-Black"/>
              </a:defRPr>
            </a:lvl1pPr>
          </a:lstStyle>
          <a:p>
            <a:r>
              <a:rPr lang="en-US" sz="9600" dirty="0"/>
              <a:t>80% Active Ambassadors</a:t>
            </a:r>
            <a:endParaRPr sz="33700" dirty="0"/>
          </a:p>
        </p:txBody>
      </p:sp>
    </p:spTree>
    <p:extLst>
      <p:ext uri="{BB962C8B-B14F-4D97-AF65-F5344CB8AC3E}">
        <p14:creationId xmlns:p14="http://schemas.microsoft.com/office/powerpoint/2010/main" val="91061730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749</Words>
  <Application>Microsoft Macintosh PowerPoint</Application>
  <PresentationFormat>Aangepast</PresentationFormat>
  <Paragraphs>234</Paragraphs>
  <Slides>35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54" baseType="lpstr">
      <vt:lpstr>Arial</vt:lpstr>
      <vt:lpstr>Arial Rounded MT Bold</vt:lpstr>
      <vt:lpstr>Cabin</vt:lpstr>
      <vt:lpstr>Cabin Regular</vt:lpstr>
      <vt:lpstr>Cabin SemiBold</vt:lpstr>
      <vt:lpstr>Calibri</vt:lpstr>
      <vt:lpstr>CeraGR-Black</vt:lpstr>
      <vt:lpstr>CeraGR-Bold</vt:lpstr>
      <vt:lpstr>CeraGR-Medium</vt:lpstr>
      <vt:lpstr>CeraGR-Regular</vt:lpstr>
      <vt:lpstr>Garamond</vt:lpstr>
      <vt:lpstr>Helvetica</vt:lpstr>
      <vt:lpstr>Helvetica Light</vt:lpstr>
      <vt:lpstr>Helvetica Neue</vt:lpstr>
      <vt:lpstr>Montserrat-Bold</vt:lpstr>
      <vt:lpstr>Neutraface Display Titling</vt:lpstr>
      <vt:lpstr>Neutraface Text Book</vt:lpstr>
      <vt:lpstr>Neutraface Text Demi</vt:lpstr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 Social Seeder</dc:creator>
  <cp:lastModifiedBy>Patrick De Pauw</cp:lastModifiedBy>
  <cp:revision>36</cp:revision>
  <dcterms:modified xsi:type="dcterms:W3CDTF">2017-03-23T18:19:38Z</dcterms:modified>
</cp:coreProperties>
</file>